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778" r:id="rId2"/>
    <p:sldId id="780" r:id="rId3"/>
    <p:sldId id="792" r:id="rId4"/>
    <p:sldId id="791" r:id="rId5"/>
    <p:sldId id="793" r:id="rId6"/>
    <p:sldId id="782" r:id="rId7"/>
    <p:sldId id="788" r:id="rId8"/>
    <p:sldId id="790" r:id="rId9"/>
    <p:sldId id="77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1989" autoAdjust="0"/>
  </p:normalViewPr>
  <p:slideViewPr>
    <p:cSldViewPr snapToGrid="0">
      <p:cViewPr varScale="1">
        <p:scale>
          <a:sx n="36" d="100"/>
          <a:sy n="36" d="100"/>
        </p:scale>
        <p:origin x="839" y="41"/>
      </p:cViewPr>
      <p:guideLst/>
    </p:cSldViewPr>
  </p:slideViewPr>
  <p:notesTextViewPr>
    <p:cViewPr>
      <p:scale>
        <a:sx n="1" d="1"/>
        <a:sy n="1" d="1"/>
      </p:scale>
      <p:origin x="0" y="0"/>
    </p:cViewPr>
  </p:notesTextViewPr>
  <p:notesViewPr>
    <p:cSldViewPr snapToGrid="0">
      <p:cViewPr varScale="1">
        <p:scale>
          <a:sx n="73" d="100"/>
          <a:sy n="73" d="100"/>
        </p:scale>
        <p:origin x="413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ddocks, Liz" userId="89032c6e-7254-477c-a50c-2144360e1586" providerId="ADAL" clId="{BECA7990-BF3C-4603-94E4-D24F4DE38837}"/>
    <pc:docChg chg="modSld">
      <pc:chgData name="Maddocks, Liz" userId="89032c6e-7254-477c-a50c-2144360e1586" providerId="ADAL" clId="{BECA7990-BF3C-4603-94E4-D24F4DE38837}" dt="2022-03-04T12:18:52.551" v="0" actId="6549"/>
      <pc:docMkLst>
        <pc:docMk/>
      </pc:docMkLst>
      <pc:sldChg chg="modNotesTx">
        <pc:chgData name="Maddocks, Liz" userId="89032c6e-7254-477c-a50c-2144360e1586" providerId="ADAL" clId="{BECA7990-BF3C-4603-94E4-D24F4DE38837}" dt="2022-03-04T12:18:52.551" v="0" actId="6549"/>
        <pc:sldMkLst>
          <pc:docMk/>
          <pc:sldMk cId="3579843931" sldId="78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C5EAC-4BB0-449B-B41D-287F2E2EE944}" type="datetimeFigureOut">
              <a:rPr lang="en-GB" smtClean="0"/>
              <a:t>04/07/2022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CFCA2A-8A96-4E1D-943D-C27A6C80A438}" type="slidenum">
              <a:rPr lang="en-GB" smtClean="0"/>
              <a:t>‹#›</a:t>
            </a:fld>
            <a:endParaRPr lang="en-GB" dirty="0"/>
          </a:p>
        </p:txBody>
      </p:sp>
    </p:spTree>
    <p:extLst>
      <p:ext uri="{BB962C8B-B14F-4D97-AF65-F5344CB8AC3E}">
        <p14:creationId xmlns:p14="http://schemas.microsoft.com/office/powerpoint/2010/main" val="2303629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FD22530-B762-4361-98EE-C933CBEC8B13}"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639156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Welcome 	– refugees find sanctuary and compassion in the communities where they settle</a:t>
            </a:r>
          </a:p>
          <a:p>
            <a:r>
              <a:rPr lang="en-GB" dirty="0"/>
              <a:t>Inclusion	- Services and communities are actively engaged in removing barriers and are well equipped to meet the needs of refugees</a:t>
            </a:r>
          </a:p>
          <a:p>
            <a:r>
              <a:rPr lang="en-GB" dirty="0"/>
              <a:t>Collaboration	 – stakeholders work together in strong and sustainable partnership recognising each other's strengths</a:t>
            </a:r>
          </a:p>
          <a:p>
            <a:r>
              <a:rPr lang="en-GB" dirty="0"/>
              <a:t>Opportunity	 - refugees can rebuild their lives, fulfil their aspirations, and make contributions to the communities where they live</a:t>
            </a:r>
          </a:p>
          <a:p>
            <a:r>
              <a:rPr lang="en-GB" dirty="0"/>
              <a:t>Equality 	– refugees are recognised as individuals with different characteristics, needs and aspirations, and are treated fairly</a:t>
            </a:r>
          </a:p>
        </p:txBody>
      </p:sp>
      <p:sp>
        <p:nvSpPr>
          <p:cNvPr id="4" name="Slide Number Placeholder 3"/>
          <p:cNvSpPr>
            <a:spLocks noGrp="1"/>
          </p:cNvSpPr>
          <p:nvPr>
            <p:ph type="sldNum" sz="quarter" idx="5"/>
          </p:nvPr>
        </p:nvSpPr>
        <p:spPr/>
        <p:txBody>
          <a:bodyPr/>
          <a:lstStyle/>
          <a:p>
            <a:fld id="{DCCFCA2A-8A96-4E1D-943D-C27A6C80A438}" type="slidenum">
              <a:rPr lang="en-GB" smtClean="0"/>
              <a:t>5</a:t>
            </a:fld>
            <a:endParaRPr lang="en-GB" dirty="0"/>
          </a:p>
        </p:txBody>
      </p:sp>
    </p:spTree>
    <p:extLst>
      <p:ext uri="{BB962C8B-B14F-4D97-AF65-F5344CB8AC3E}">
        <p14:creationId xmlns:p14="http://schemas.microsoft.com/office/powerpoint/2010/main" val="3633870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CFCA2A-8A96-4E1D-943D-C27A6C80A438}" type="slidenum">
              <a:rPr lang="en-GB" smtClean="0"/>
              <a:t>6</a:t>
            </a:fld>
            <a:endParaRPr lang="en-GB" dirty="0"/>
          </a:p>
        </p:txBody>
      </p:sp>
    </p:spTree>
    <p:extLst>
      <p:ext uri="{BB962C8B-B14F-4D97-AF65-F5344CB8AC3E}">
        <p14:creationId xmlns:p14="http://schemas.microsoft.com/office/powerpoint/2010/main" val="919240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CFCA2A-8A96-4E1D-943D-C27A6C80A438}" type="slidenum">
              <a:rPr lang="en-GB" smtClean="0"/>
              <a:t>7</a:t>
            </a:fld>
            <a:endParaRPr lang="en-GB" dirty="0"/>
          </a:p>
        </p:txBody>
      </p:sp>
    </p:spTree>
    <p:extLst>
      <p:ext uri="{BB962C8B-B14F-4D97-AF65-F5344CB8AC3E}">
        <p14:creationId xmlns:p14="http://schemas.microsoft.com/office/powerpoint/2010/main" val="483554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CFCA2A-8A96-4E1D-943D-C27A6C80A438}" type="slidenum">
              <a:rPr lang="en-GB" smtClean="0"/>
              <a:t>8</a:t>
            </a:fld>
            <a:endParaRPr lang="en-GB" dirty="0"/>
          </a:p>
        </p:txBody>
      </p:sp>
    </p:spTree>
    <p:extLst>
      <p:ext uri="{BB962C8B-B14F-4D97-AF65-F5344CB8AC3E}">
        <p14:creationId xmlns:p14="http://schemas.microsoft.com/office/powerpoint/2010/main" val="325910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CFCA2A-8A96-4E1D-943D-C27A6C80A438}" type="slidenum">
              <a:rPr lang="en-GB" smtClean="0"/>
              <a:t>9</a:t>
            </a:fld>
            <a:endParaRPr lang="en-GB" dirty="0"/>
          </a:p>
        </p:txBody>
      </p:sp>
    </p:spTree>
    <p:extLst>
      <p:ext uri="{BB962C8B-B14F-4D97-AF65-F5344CB8AC3E}">
        <p14:creationId xmlns:p14="http://schemas.microsoft.com/office/powerpoint/2010/main" val="4293792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1295400" cy="6858000"/>
          </a:xfrm>
          <a:prstGeom prst="rect">
            <a:avLst/>
          </a:prstGeom>
          <a:solidFill>
            <a:srgbClr val="2E687A"/>
          </a:solidFill>
          <a:ln w="9525">
            <a:solidFill>
              <a:srgbClr val="2E687A"/>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5" name="Rectangle 6"/>
          <p:cNvSpPr>
            <a:spLocks noChangeArrowheads="1"/>
          </p:cNvSpPr>
          <p:nvPr/>
        </p:nvSpPr>
        <p:spPr bwMode="auto">
          <a:xfrm>
            <a:off x="1102784" y="0"/>
            <a:ext cx="192616" cy="6858000"/>
          </a:xfrm>
          <a:prstGeom prst="rect">
            <a:avLst/>
          </a:prstGeom>
          <a:solidFill>
            <a:srgbClr val="00CCFF"/>
          </a:solidFill>
          <a:ln w="9525">
            <a:solidFill>
              <a:srgbClr val="00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3074" name="Rectangle 2"/>
          <p:cNvSpPr>
            <a:spLocks noGrp="1" noChangeArrowheads="1"/>
          </p:cNvSpPr>
          <p:nvPr>
            <p:ph type="ctrTitle"/>
          </p:nvPr>
        </p:nvSpPr>
        <p:spPr>
          <a:xfrm>
            <a:off x="1390651" y="1125539"/>
            <a:ext cx="10363200" cy="1470025"/>
          </a:xfrm>
        </p:spPr>
        <p:txBody>
          <a:bodyPr/>
          <a:lstStyle>
            <a:lvl1pPr algn="ctr">
              <a:defRPr sz="4400"/>
            </a:lvl1pPr>
          </a:lstStyle>
          <a:p>
            <a:pPr lvl="0"/>
            <a:r>
              <a:rPr lang="en-US" noProof="0"/>
              <a:t>Click to edit Master title style</a:t>
            </a:r>
            <a:endParaRPr lang="en-GB" noProof="0"/>
          </a:p>
        </p:txBody>
      </p:sp>
      <p:sp>
        <p:nvSpPr>
          <p:cNvPr id="3075" name="Rectangle 3"/>
          <p:cNvSpPr>
            <a:spLocks noGrp="1" noChangeArrowheads="1"/>
          </p:cNvSpPr>
          <p:nvPr>
            <p:ph type="subTitle" idx="1"/>
          </p:nvPr>
        </p:nvSpPr>
        <p:spPr>
          <a:xfrm>
            <a:off x="2256367" y="3068638"/>
            <a:ext cx="8534400" cy="1752600"/>
          </a:xfrm>
        </p:spPr>
        <p:txBody>
          <a:bodyPr/>
          <a:lstStyle>
            <a:lvl1pPr marL="0" indent="0" algn="ctr">
              <a:buFontTx/>
              <a:buNone/>
              <a:defRPr sz="3200"/>
            </a:lvl1pPr>
          </a:lstStyle>
          <a:p>
            <a:pPr lvl="0"/>
            <a:r>
              <a:rPr lang="en-US" noProof="0"/>
              <a:t>Click to edit Master subtitle style</a:t>
            </a:r>
            <a:endParaRPr lang="en-GB" noProof="0"/>
          </a:p>
        </p:txBody>
      </p:sp>
      <p:pic>
        <p:nvPicPr>
          <p:cNvPr id="8"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15817" y="6118226"/>
            <a:ext cx="40640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0205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9591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36051" y="274638"/>
            <a:ext cx="2546349" cy="55308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90651" y="274638"/>
            <a:ext cx="7442200" cy="5530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595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8953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63084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90651" y="1600200"/>
            <a:ext cx="4993216" cy="4205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587067" y="1600200"/>
            <a:ext cx="4995333" cy="4205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5240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6166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15757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4337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67925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9286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90651" y="274638"/>
            <a:ext cx="10191749"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Rectangle 3"/>
          <p:cNvSpPr>
            <a:spLocks noGrp="1" noChangeArrowheads="1"/>
          </p:cNvSpPr>
          <p:nvPr>
            <p:ph type="body" idx="1"/>
          </p:nvPr>
        </p:nvSpPr>
        <p:spPr bwMode="auto">
          <a:xfrm>
            <a:off x="1390651" y="1600200"/>
            <a:ext cx="10191749" cy="420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p:txBody>
      </p:sp>
      <p:sp>
        <p:nvSpPr>
          <p:cNvPr id="1028" name="Rectangle 7"/>
          <p:cNvSpPr>
            <a:spLocks noChangeArrowheads="1"/>
          </p:cNvSpPr>
          <p:nvPr/>
        </p:nvSpPr>
        <p:spPr bwMode="auto">
          <a:xfrm>
            <a:off x="0" y="0"/>
            <a:ext cx="1295400" cy="6858000"/>
          </a:xfrm>
          <a:prstGeom prst="rect">
            <a:avLst/>
          </a:prstGeom>
          <a:solidFill>
            <a:srgbClr val="2E687A"/>
          </a:solidFill>
          <a:ln w="9525">
            <a:solidFill>
              <a:srgbClr val="2E687A"/>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1029" name="Rectangle 9"/>
          <p:cNvSpPr>
            <a:spLocks noChangeArrowheads="1"/>
          </p:cNvSpPr>
          <p:nvPr/>
        </p:nvSpPr>
        <p:spPr bwMode="auto">
          <a:xfrm>
            <a:off x="1102784" y="0"/>
            <a:ext cx="192616" cy="6858000"/>
          </a:xfrm>
          <a:prstGeom prst="rect">
            <a:avLst/>
          </a:prstGeom>
          <a:solidFill>
            <a:srgbClr val="00CCFF"/>
          </a:solidFill>
          <a:ln w="9525">
            <a:solidFill>
              <a:srgbClr val="00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pic>
        <p:nvPicPr>
          <p:cNvPr id="9" name="Picture 8"/>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8015817" y="6118226"/>
            <a:ext cx="40640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1758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Blip>
          <a:blip r:embed="rId14"/>
        </a:buBlip>
        <a:defRPr sz="28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a:solidFill>
            <a:schemeClr val="tx1"/>
          </a:solidFill>
          <a:latin typeface="+mn-lt"/>
        </a:defRPr>
      </a:lvl2pPr>
      <a:lvl3pPr marL="1143000" indent="-228600" algn="l" rtl="0" eaLnBrk="1" fontAlgn="base" hangingPunct="1">
        <a:spcBef>
          <a:spcPct val="20000"/>
        </a:spcBef>
        <a:spcAft>
          <a:spcPct val="0"/>
        </a:spcAft>
        <a:buFont typeface="Arial" charset="0"/>
        <a:buChar char="–"/>
        <a:defRPr sz="2800">
          <a:solidFill>
            <a:schemeClr val="tx1"/>
          </a:solidFill>
          <a:latin typeface="+mn-lt"/>
        </a:defRPr>
      </a:lvl3pPr>
      <a:lvl4pPr marL="1600200" indent="-228600" algn="l" rtl="0" eaLnBrk="1" fontAlgn="base" hangingPunct="1">
        <a:spcBef>
          <a:spcPct val="20000"/>
        </a:spcBef>
        <a:spcAft>
          <a:spcPct val="0"/>
        </a:spcAft>
        <a:buChar char="–"/>
        <a:defRPr sz="2800">
          <a:solidFill>
            <a:schemeClr val="tx1"/>
          </a:solidFill>
          <a:latin typeface="+mn-lt"/>
        </a:defRPr>
      </a:lvl4pPr>
      <a:lvl5pPr marL="2057400" indent="-228600" algn="l" rtl="0" eaLnBrk="1" fontAlgn="base" hangingPunct="1">
        <a:spcBef>
          <a:spcPct val="20000"/>
        </a:spcBef>
        <a:spcAft>
          <a:spcPct val="0"/>
        </a:spcAft>
        <a:buChar char="»"/>
        <a:defRPr sz="2800">
          <a:solidFill>
            <a:schemeClr val="tx1"/>
          </a:solidFill>
          <a:latin typeface="+mn-lt"/>
        </a:defRPr>
      </a:lvl5pPr>
      <a:lvl6pPr marL="2514600" indent="-228600" algn="l" rtl="0" eaLnBrk="1" fontAlgn="base" hangingPunct="1">
        <a:spcBef>
          <a:spcPct val="20000"/>
        </a:spcBef>
        <a:spcAft>
          <a:spcPct val="0"/>
        </a:spcAft>
        <a:buChar char="»"/>
        <a:defRPr sz="2800">
          <a:solidFill>
            <a:schemeClr val="tx1"/>
          </a:solidFill>
          <a:latin typeface="+mn-lt"/>
        </a:defRPr>
      </a:lvl6pPr>
      <a:lvl7pPr marL="2971800" indent="-228600" algn="l" rtl="0" eaLnBrk="1" fontAlgn="base" hangingPunct="1">
        <a:spcBef>
          <a:spcPct val="20000"/>
        </a:spcBef>
        <a:spcAft>
          <a:spcPct val="0"/>
        </a:spcAft>
        <a:buChar char="»"/>
        <a:defRPr sz="2800">
          <a:solidFill>
            <a:schemeClr val="tx1"/>
          </a:solidFill>
          <a:latin typeface="+mn-lt"/>
        </a:defRPr>
      </a:lvl7pPr>
      <a:lvl8pPr marL="3429000" indent="-228600" algn="l" rtl="0" eaLnBrk="1" fontAlgn="base" hangingPunct="1">
        <a:spcBef>
          <a:spcPct val="20000"/>
        </a:spcBef>
        <a:spcAft>
          <a:spcPct val="0"/>
        </a:spcAft>
        <a:buChar char="»"/>
        <a:defRPr sz="2800">
          <a:solidFill>
            <a:schemeClr val="tx1"/>
          </a:solidFill>
          <a:latin typeface="+mn-lt"/>
        </a:defRPr>
      </a:lvl8pPr>
      <a:lvl9pPr marL="3886200" indent="-228600" algn="l" rtl="0" eaLnBrk="1" fontAlgn="base" hangingPunct="1">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igrationyorkshire.org.uk/integratio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791" y="676149"/>
            <a:ext cx="7772400" cy="1176365"/>
          </a:xfrm>
        </p:spPr>
        <p:txBody>
          <a:bodyPr/>
          <a:lstStyle/>
          <a:p>
            <a:r>
              <a:rPr lang="en-GB" sz="4800" dirty="0">
                <a:solidFill>
                  <a:schemeClr val="tx1"/>
                </a:solidFill>
              </a:rPr>
              <a:t/>
            </a:r>
            <a:br>
              <a:rPr lang="en-GB" sz="4800" dirty="0">
                <a:solidFill>
                  <a:schemeClr val="tx1"/>
                </a:solidFill>
              </a:rPr>
            </a:br>
            <a:r>
              <a:rPr lang="en-GB" sz="4800" dirty="0">
                <a:solidFill>
                  <a:schemeClr val="tx1"/>
                </a:solidFill>
              </a:rPr>
              <a:t/>
            </a:r>
            <a:br>
              <a:rPr lang="en-GB" sz="4800" dirty="0">
                <a:solidFill>
                  <a:schemeClr val="tx1"/>
                </a:solidFill>
              </a:rPr>
            </a:br>
            <a:r>
              <a:rPr lang="en-GB" sz="4800" dirty="0">
                <a:solidFill>
                  <a:schemeClr val="tx1"/>
                </a:solidFill>
              </a:rPr>
              <a:t/>
            </a:r>
            <a:br>
              <a:rPr lang="en-GB" sz="4800" dirty="0">
                <a:solidFill>
                  <a:schemeClr val="tx1"/>
                </a:solidFill>
              </a:rPr>
            </a:br>
            <a:r>
              <a:rPr lang="en-GB" sz="4800" dirty="0">
                <a:solidFill>
                  <a:schemeClr val="tx1"/>
                </a:solidFill>
              </a:rPr>
              <a:t>Regional </a:t>
            </a:r>
            <a:br>
              <a:rPr lang="en-GB" sz="4800" dirty="0">
                <a:solidFill>
                  <a:schemeClr val="tx1"/>
                </a:solidFill>
              </a:rPr>
            </a:br>
            <a:r>
              <a:rPr lang="en-GB" sz="4800" dirty="0">
                <a:solidFill>
                  <a:schemeClr val="tx1"/>
                </a:solidFill>
              </a:rPr>
              <a:t>Refugee Integration Strategy &amp; Forum </a:t>
            </a:r>
            <a:br>
              <a:rPr lang="en-GB" sz="4800" dirty="0">
                <a:solidFill>
                  <a:schemeClr val="tx1"/>
                </a:solidFill>
              </a:rPr>
            </a:br>
            <a:r>
              <a:rPr lang="en-GB" sz="4800" dirty="0">
                <a:solidFill>
                  <a:schemeClr val="tx1"/>
                </a:solidFill>
              </a:rPr>
              <a:t>Update</a:t>
            </a:r>
          </a:p>
        </p:txBody>
      </p:sp>
      <p:sp>
        <p:nvSpPr>
          <p:cNvPr id="3" name="Subtitle 2"/>
          <p:cNvSpPr>
            <a:spLocks noGrp="1"/>
          </p:cNvSpPr>
          <p:nvPr>
            <p:ph type="subTitle" idx="1"/>
          </p:nvPr>
        </p:nvSpPr>
        <p:spPr>
          <a:xfrm>
            <a:off x="512599" y="2368389"/>
            <a:ext cx="8258783" cy="2880642"/>
          </a:xfrm>
        </p:spPr>
        <p:txBody>
          <a:bodyPr/>
          <a:lstStyle/>
          <a:p>
            <a:endParaRPr lang="en-GB" sz="2400" dirty="0"/>
          </a:p>
          <a:p>
            <a:endParaRPr lang="en-GB" sz="4000" b="1" dirty="0">
              <a:solidFill>
                <a:srgbClr val="FF0000"/>
              </a:solidFill>
            </a:endParaRPr>
          </a:p>
          <a:p>
            <a:endParaRPr lang="en-GB" sz="2400" b="1" dirty="0"/>
          </a:p>
          <a:p>
            <a:r>
              <a:rPr lang="en-GB" b="1" dirty="0"/>
              <a:t>March 2022</a:t>
            </a:r>
          </a:p>
        </p:txBody>
      </p:sp>
      <p:pic>
        <p:nvPicPr>
          <p:cNvPr id="6" name="Picture 5">
            <a:extLst>
              <a:ext uri="{FF2B5EF4-FFF2-40B4-BE49-F238E27FC236}">
                <a16:creationId xmlns:a16="http://schemas.microsoft.com/office/drawing/2014/main" id="{BF885F1C-4322-409E-8C0A-C5D7565181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6245" y="5406078"/>
            <a:ext cx="6888480" cy="563880"/>
          </a:xfrm>
          <a:prstGeom prst="rect">
            <a:avLst/>
          </a:prstGeom>
        </p:spPr>
      </p:pic>
      <p:pic>
        <p:nvPicPr>
          <p:cNvPr id="4" name="Picture 3">
            <a:extLst>
              <a:ext uri="{FF2B5EF4-FFF2-40B4-BE49-F238E27FC236}">
                <a16:creationId xmlns:a16="http://schemas.microsoft.com/office/drawing/2014/main" id="{D046F531-101A-4883-8DD6-07AA4AD7D8E9}"/>
              </a:ext>
            </a:extLst>
          </p:cNvPr>
          <p:cNvPicPr>
            <a:picLocks noChangeAspect="1"/>
          </p:cNvPicPr>
          <p:nvPr/>
        </p:nvPicPr>
        <p:blipFill>
          <a:blip r:embed="rId4"/>
          <a:stretch>
            <a:fillRect/>
          </a:stretch>
        </p:blipFill>
        <p:spPr>
          <a:xfrm>
            <a:off x="8029545" y="299859"/>
            <a:ext cx="3468451" cy="4792125"/>
          </a:xfrm>
          <a:prstGeom prst="rect">
            <a:avLst/>
          </a:prstGeom>
        </p:spPr>
      </p:pic>
    </p:spTree>
    <p:extLst>
      <p:ext uri="{BB962C8B-B14F-4D97-AF65-F5344CB8AC3E}">
        <p14:creationId xmlns:p14="http://schemas.microsoft.com/office/powerpoint/2010/main" val="284452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445A9-F044-47F9-9495-AE45BF85ACD0}"/>
              </a:ext>
            </a:extLst>
          </p:cNvPr>
          <p:cNvSpPr>
            <a:spLocks noGrp="1"/>
          </p:cNvSpPr>
          <p:nvPr>
            <p:ph type="title"/>
          </p:nvPr>
        </p:nvSpPr>
        <p:spPr/>
        <p:txBody>
          <a:bodyPr/>
          <a:lstStyle/>
          <a:p>
            <a:r>
              <a:rPr lang="en-GB" dirty="0"/>
              <a:t>Strategy Consultation</a:t>
            </a:r>
          </a:p>
        </p:txBody>
      </p:sp>
      <p:sp>
        <p:nvSpPr>
          <p:cNvPr id="3" name="Content Placeholder 2">
            <a:extLst>
              <a:ext uri="{FF2B5EF4-FFF2-40B4-BE49-F238E27FC236}">
                <a16:creationId xmlns:a16="http://schemas.microsoft.com/office/drawing/2014/main" id="{D01FB6D4-2EFD-4FB9-86E5-2518517C669A}"/>
              </a:ext>
            </a:extLst>
          </p:cNvPr>
          <p:cNvSpPr>
            <a:spLocks noGrp="1"/>
          </p:cNvSpPr>
          <p:nvPr>
            <p:ph idx="1"/>
          </p:nvPr>
        </p:nvSpPr>
        <p:spPr>
          <a:xfrm>
            <a:off x="1390651" y="1578147"/>
            <a:ext cx="10191749" cy="4205288"/>
          </a:xfrm>
        </p:spPr>
        <p:txBody>
          <a:bodyPr/>
          <a:lstStyle/>
          <a:p>
            <a:r>
              <a:rPr lang="en-GB" sz="2400" dirty="0"/>
              <a:t>Between June and July 2021, approximately 250 participants attended a series of 16 consultation workshops:</a:t>
            </a:r>
          </a:p>
          <a:p>
            <a:pPr lvl="1">
              <a:buFont typeface="Wingdings" panose="05000000000000000000" pitchFamily="2" charset="2"/>
              <a:buChar char="v"/>
            </a:pPr>
            <a:r>
              <a:rPr lang="en-GB" sz="2400" dirty="0">
                <a:latin typeface="+mn-lt"/>
              </a:rPr>
              <a:t>10 thematic strategy workshops</a:t>
            </a:r>
          </a:p>
          <a:p>
            <a:pPr lvl="1">
              <a:buFont typeface="Wingdings" panose="05000000000000000000" pitchFamily="2" charset="2"/>
              <a:buChar char="v"/>
            </a:pPr>
            <a:r>
              <a:rPr lang="en-GB" sz="2400" dirty="0">
                <a:latin typeface="+mn-lt"/>
              </a:rPr>
              <a:t> 4 sub-regional workshops</a:t>
            </a:r>
          </a:p>
          <a:p>
            <a:pPr lvl="1">
              <a:buFont typeface="Wingdings" panose="05000000000000000000" pitchFamily="2" charset="2"/>
              <a:buChar char="v"/>
            </a:pPr>
            <a:r>
              <a:rPr lang="en-GB" sz="2400" dirty="0">
                <a:latin typeface="+mn-lt"/>
              </a:rPr>
              <a:t> 2 meetings with refugees</a:t>
            </a:r>
          </a:p>
          <a:p>
            <a:r>
              <a:rPr lang="en-GB" sz="2400" dirty="0"/>
              <a:t>The workshops covered a wide range of integration areas including economic, health &amp; wellbeing, housing, community safety, refugee women, young people and the voluntary and community sector</a:t>
            </a:r>
          </a:p>
          <a:p>
            <a:r>
              <a:rPr lang="en-GB" sz="2400" dirty="0"/>
              <a:t>An online questionnaire was also circulated across the region until mid-October, to ensure as many interested individuals as possible were able to contribute.</a:t>
            </a:r>
          </a:p>
          <a:p>
            <a:pPr marL="0" indent="0">
              <a:buNone/>
            </a:pPr>
            <a:endParaRPr lang="en-GB" dirty="0"/>
          </a:p>
        </p:txBody>
      </p:sp>
    </p:spTree>
    <p:extLst>
      <p:ext uri="{BB962C8B-B14F-4D97-AF65-F5344CB8AC3E}">
        <p14:creationId xmlns:p14="http://schemas.microsoft.com/office/powerpoint/2010/main" val="3078557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E36C5-E034-455D-B4B1-FF065E2DC8E2}"/>
              </a:ext>
            </a:extLst>
          </p:cNvPr>
          <p:cNvSpPr>
            <a:spLocks noGrp="1"/>
          </p:cNvSpPr>
          <p:nvPr>
            <p:ph type="title"/>
          </p:nvPr>
        </p:nvSpPr>
        <p:spPr>
          <a:xfrm>
            <a:off x="1403713" y="0"/>
            <a:ext cx="10191749" cy="1143000"/>
          </a:xfrm>
        </p:spPr>
        <p:txBody>
          <a:bodyPr/>
          <a:lstStyle/>
          <a:p>
            <a:r>
              <a:rPr lang="en-GB" dirty="0"/>
              <a:t>Strategy Vision</a:t>
            </a:r>
          </a:p>
        </p:txBody>
      </p:sp>
      <p:sp>
        <p:nvSpPr>
          <p:cNvPr id="3" name="Content Placeholder 2">
            <a:extLst>
              <a:ext uri="{FF2B5EF4-FFF2-40B4-BE49-F238E27FC236}">
                <a16:creationId xmlns:a16="http://schemas.microsoft.com/office/drawing/2014/main" id="{640CB7C3-3166-48E1-ACA1-48AB71C9DD68}"/>
              </a:ext>
            </a:extLst>
          </p:cNvPr>
          <p:cNvSpPr>
            <a:spLocks noGrp="1"/>
          </p:cNvSpPr>
          <p:nvPr>
            <p:ph idx="1"/>
          </p:nvPr>
        </p:nvSpPr>
        <p:spPr>
          <a:xfrm>
            <a:off x="1521279" y="571500"/>
            <a:ext cx="10191749" cy="4205288"/>
          </a:xfrm>
        </p:spPr>
        <p:txBody>
          <a:bodyPr/>
          <a:lstStyle/>
          <a:p>
            <a:pPr marL="0" indent="0">
              <a:buNone/>
            </a:pPr>
            <a:endParaRPr lang="en-GB" sz="2400" dirty="0"/>
          </a:p>
          <a:p>
            <a:r>
              <a:rPr lang="en-GB" sz="2400" dirty="0"/>
              <a:t>During autumn 2021 a new strategy was drafted, based on the issues and priorities highlighted during the consultation process</a:t>
            </a:r>
          </a:p>
          <a:p>
            <a:r>
              <a:rPr lang="en-GB" sz="2400" dirty="0"/>
              <a:t>The vison of the new strategy is:</a:t>
            </a:r>
          </a:p>
          <a:p>
            <a:pPr marL="0" indent="0">
              <a:buNone/>
            </a:pPr>
            <a:endParaRPr lang="en-GB" sz="2400" dirty="0"/>
          </a:p>
          <a:p>
            <a:pPr marL="0" indent="0" algn="ctr">
              <a:buNone/>
            </a:pPr>
            <a:r>
              <a:rPr lang="en-GB" sz="2400" b="1" i="1" dirty="0"/>
              <a:t>"Yorkshire &amp; Humber is a region where refugees feel safe and </a:t>
            </a:r>
          </a:p>
          <a:p>
            <a:pPr marL="0" indent="0" algn="ctr">
              <a:buNone/>
            </a:pPr>
            <a:r>
              <a:rPr lang="en-GB" sz="2400" b="1" i="1" dirty="0"/>
              <a:t>welcome, rebuild their lives, fulfil their aspirations, and </a:t>
            </a:r>
          </a:p>
          <a:p>
            <a:pPr marL="0" indent="0" algn="ctr">
              <a:buNone/>
            </a:pPr>
            <a:r>
              <a:rPr lang="en-GB" sz="2400" b="1" i="1" dirty="0"/>
              <a:t>contribute to the social, economic and cultural life </a:t>
            </a:r>
          </a:p>
          <a:p>
            <a:pPr marL="0" indent="0" algn="ctr">
              <a:buNone/>
            </a:pPr>
            <a:r>
              <a:rPr lang="en-GB" sz="2400" b="1" i="1" dirty="0"/>
              <a:t>of the communities where they live"</a:t>
            </a:r>
          </a:p>
          <a:p>
            <a:pPr marL="0" indent="0" algn="ctr">
              <a:buNone/>
            </a:pPr>
            <a:endParaRPr lang="en-GB" sz="2400" b="1" i="1" dirty="0"/>
          </a:p>
          <a:p>
            <a:r>
              <a:rPr lang="en-GB" sz="2400" dirty="0"/>
              <a:t>The strategy has now been finalised and is being shared with stakeholders across the region</a:t>
            </a:r>
          </a:p>
          <a:p>
            <a:r>
              <a:rPr lang="en-GB" sz="2400" dirty="0"/>
              <a:t>An accessible format is also available online and summary versions will be translated</a:t>
            </a:r>
            <a:endParaRPr lang="en-GB" sz="2800" dirty="0"/>
          </a:p>
          <a:p>
            <a:endParaRPr lang="en-GB" sz="2800" dirty="0"/>
          </a:p>
          <a:p>
            <a:endParaRPr lang="en-GB" dirty="0"/>
          </a:p>
        </p:txBody>
      </p:sp>
    </p:spTree>
    <p:extLst>
      <p:ext uri="{BB962C8B-B14F-4D97-AF65-F5344CB8AC3E}">
        <p14:creationId xmlns:p14="http://schemas.microsoft.com/office/powerpoint/2010/main" val="29362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18E00-DEEE-46B6-A349-D17E03DA7E1F}"/>
              </a:ext>
            </a:extLst>
          </p:cNvPr>
          <p:cNvSpPr>
            <a:spLocks noGrp="1"/>
          </p:cNvSpPr>
          <p:nvPr>
            <p:ph type="title"/>
          </p:nvPr>
        </p:nvSpPr>
        <p:spPr/>
        <p:txBody>
          <a:bodyPr/>
          <a:lstStyle/>
          <a:p>
            <a:r>
              <a:rPr lang="en-GB" dirty="0"/>
              <a:t>Strategic Priority Areas &amp; Themes</a:t>
            </a:r>
          </a:p>
        </p:txBody>
      </p:sp>
      <p:graphicFrame>
        <p:nvGraphicFramePr>
          <p:cNvPr id="4" name="Table 4">
            <a:extLst>
              <a:ext uri="{FF2B5EF4-FFF2-40B4-BE49-F238E27FC236}">
                <a16:creationId xmlns:a16="http://schemas.microsoft.com/office/drawing/2014/main" id="{F3AAB5D9-42E0-4958-AC9E-40733A6FE2A3}"/>
              </a:ext>
            </a:extLst>
          </p:cNvPr>
          <p:cNvGraphicFramePr>
            <a:graphicFrameLocks noGrp="1"/>
          </p:cNvGraphicFramePr>
          <p:nvPr>
            <p:ph idx="1"/>
            <p:extLst>
              <p:ext uri="{D42A27DB-BD31-4B8C-83A1-F6EECF244321}">
                <p14:modId xmlns:p14="http://schemas.microsoft.com/office/powerpoint/2010/main" val="146832898"/>
              </p:ext>
            </p:extLst>
          </p:nvPr>
        </p:nvGraphicFramePr>
        <p:xfrm>
          <a:off x="1390651" y="2386012"/>
          <a:ext cx="10339388" cy="3343069"/>
        </p:xfrm>
        <a:graphic>
          <a:graphicData uri="http://schemas.openxmlformats.org/drawingml/2006/table">
            <a:tbl>
              <a:tblPr firstRow="1" bandRow="1">
                <a:tableStyleId>{5C22544A-7EE6-4342-B048-85BDC9FD1C3A}</a:tableStyleId>
              </a:tblPr>
              <a:tblGrid>
                <a:gridCol w="5143499">
                  <a:extLst>
                    <a:ext uri="{9D8B030D-6E8A-4147-A177-3AD203B41FA5}">
                      <a16:colId xmlns:a16="http://schemas.microsoft.com/office/drawing/2014/main" val="355110803"/>
                    </a:ext>
                  </a:extLst>
                </a:gridCol>
                <a:gridCol w="5195889">
                  <a:extLst>
                    <a:ext uri="{9D8B030D-6E8A-4147-A177-3AD203B41FA5}">
                      <a16:colId xmlns:a16="http://schemas.microsoft.com/office/drawing/2014/main" val="4266310684"/>
                    </a:ext>
                  </a:extLst>
                </a:gridCol>
              </a:tblGrid>
              <a:tr h="564667">
                <a:tc>
                  <a:txBody>
                    <a:bodyPr/>
                    <a:lstStyle/>
                    <a:p>
                      <a:r>
                        <a:rPr lang="en-GB" dirty="0">
                          <a:solidFill>
                            <a:schemeClr val="tx1"/>
                          </a:solidFill>
                        </a:rPr>
                        <a:t>Priority Areas</a:t>
                      </a:r>
                    </a:p>
                  </a:txBody>
                  <a:tcPr/>
                </a:tc>
                <a:tc>
                  <a:txBody>
                    <a:bodyPr/>
                    <a:lstStyle/>
                    <a:p>
                      <a:r>
                        <a:rPr lang="en-GB" dirty="0">
                          <a:solidFill>
                            <a:schemeClr val="tx1"/>
                          </a:solidFill>
                        </a:rPr>
                        <a:t>Priority Themes</a:t>
                      </a:r>
                    </a:p>
                  </a:txBody>
                  <a:tcPr/>
                </a:tc>
                <a:extLst>
                  <a:ext uri="{0D108BD9-81ED-4DB2-BD59-A6C34878D82A}">
                    <a16:rowId xmlns:a16="http://schemas.microsoft.com/office/drawing/2014/main" val="197536173"/>
                  </a:ext>
                </a:extLst>
              </a:tr>
              <a:tr h="564667">
                <a:tc>
                  <a:txBody>
                    <a:bodyPr/>
                    <a:lstStyle/>
                    <a:p>
                      <a:r>
                        <a:rPr lang="en-GB" dirty="0">
                          <a:solidFill>
                            <a:schemeClr val="tx1"/>
                          </a:solidFill>
                        </a:rPr>
                        <a:t>Housing &amp; Environment</a:t>
                      </a:r>
                    </a:p>
                  </a:txBody>
                  <a:tcPr/>
                </a:tc>
                <a:tc>
                  <a:txBody>
                    <a:bodyPr/>
                    <a:lstStyle/>
                    <a:p>
                      <a:r>
                        <a:rPr lang="en-GB" dirty="0">
                          <a:solidFill>
                            <a:schemeClr val="tx1"/>
                          </a:solidFill>
                        </a:rPr>
                        <a:t>Language &amp; Communication</a:t>
                      </a:r>
                    </a:p>
                  </a:txBody>
                  <a:tcPr/>
                </a:tc>
                <a:extLst>
                  <a:ext uri="{0D108BD9-81ED-4DB2-BD59-A6C34878D82A}">
                    <a16:rowId xmlns:a16="http://schemas.microsoft.com/office/drawing/2014/main" val="2168393880"/>
                  </a:ext>
                </a:extLst>
              </a:tr>
              <a:tr h="564667">
                <a:tc>
                  <a:txBody>
                    <a:bodyPr/>
                    <a:lstStyle/>
                    <a:p>
                      <a:r>
                        <a:rPr lang="en-GB" dirty="0">
                          <a:solidFill>
                            <a:schemeClr val="tx1"/>
                          </a:solidFill>
                        </a:rPr>
                        <a:t>Economic Integration</a:t>
                      </a:r>
                    </a:p>
                  </a:txBody>
                  <a:tcPr/>
                </a:tc>
                <a:tc>
                  <a:txBody>
                    <a:bodyPr/>
                    <a:lstStyle/>
                    <a:p>
                      <a:r>
                        <a:rPr lang="en-GB" dirty="0">
                          <a:solidFill>
                            <a:schemeClr val="tx1"/>
                          </a:solidFill>
                        </a:rPr>
                        <a:t>Information &amp; Data</a:t>
                      </a:r>
                    </a:p>
                  </a:txBody>
                  <a:tcPr/>
                </a:tc>
                <a:extLst>
                  <a:ext uri="{0D108BD9-81ED-4DB2-BD59-A6C34878D82A}">
                    <a16:rowId xmlns:a16="http://schemas.microsoft.com/office/drawing/2014/main" val="293218813"/>
                  </a:ext>
                </a:extLst>
              </a:tr>
              <a:tr h="564667">
                <a:tc>
                  <a:txBody>
                    <a:bodyPr/>
                    <a:lstStyle/>
                    <a:p>
                      <a:r>
                        <a:rPr lang="en-GB" dirty="0">
                          <a:solidFill>
                            <a:schemeClr val="tx1"/>
                          </a:solidFill>
                        </a:rPr>
                        <a:t>Health &amp; Wellbeing</a:t>
                      </a:r>
                    </a:p>
                  </a:txBody>
                  <a:tcPr/>
                </a:tc>
                <a:tc>
                  <a:txBody>
                    <a:bodyPr/>
                    <a:lstStyle/>
                    <a:p>
                      <a:r>
                        <a:rPr lang="en-GB" dirty="0">
                          <a:solidFill>
                            <a:schemeClr val="tx1"/>
                          </a:solidFill>
                        </a:rPr>
                        <a:t>Service Planning &amp; Provision</a:t>
                      </a:r>
                    </a:p>
                  </a:txBody>
                  <a:tcPr/>
                </a:tc>
                <a:extLst>
                  <a:ext uri="{0D108BD9-81ED-4DB2-BD59-A6C34878D82A}">
                    <a16:rowId xmlns:a16="http://schemas.microsoft.com/office/drawing/2014/main" val="185372421"/>
                  </a:ext>
                </a:extLst>
              </a:tr>
              <a:tr h="519734">
                <a:tc>
                  <a:txBody>
                    <a:bodyPr/>
                    <a:lstStyle/>
                    <a:p>
                      <a:r>
                        <a:rPr lang="en-GB" dirty="0">
                          <a:solidFill>
                            <a:schemeClr val="tx1"/>
                          </a:solidFill>
                        </a:rPr>
                        <a:t>Community &amp; Belonging</a:t>
                      </a:r>
                    </a:p>
                  </a:txBody>
                  <a:tcPr/>
                </a:tc>
                <a:tc>
                  <a:txBody>
                    <a:bodyPr/>
                    <a:lstStyle/>
                    <a:p>
                      <a:r>
                        <a:rPr lang="en-GB" dirty="0">
                          <a:solidFill>
                            <a:schemeClr val="tx1"/>
                          </a:solidFill>
                        </a:rPr>
                        <a:t>Voluntary &amp; Community Sector</a:t>
                      </a:r>
                    </a:p>
                  </a:txBody>
                  <a:tcPr/>
                </a:tc>
                <a:extLst>
                  <a:ext uri="{0D108BD9-81ED-4DB2-BD59-A6C34878D82A}">
                    <a16:rowId xmlns:a16="http://schemas.microsoft.com/office/drawing/2014/main" val="1849223264"/>
                  </a:ext>
                </a:extLst>
              </a:tr>
              <a:tr h="564667">
                <a:tc>
                  <a:txBody>
                    <a:bodyPr/>
                    <a:lstStyle/>
                    <a:p>
                      <a:r>
                        <a:rPr lang="en-GB" dirty="0">
                          <a:solidFill>
                            <a:schemeClr val="tx1"/>
                          </a:solidFill>
                        </a:rPr>
                        <a:t>Families &amp; Children</a:t>
                      </a:r>
                    </a:p>
                  </a:txBody>
                  <a:tcPr/>
                </a:tc>
                <a:tc>
                  <a:txBody>
                    <a:bodyPr/>
                    <a:lstStyle/>
                    <a:p>
                      <a:r>
                        <a:rPr lang="en-GB" dirty="0">
                          <a:solidFill>
                            <a:schemeClr val="tx1"/>
                          </a:solidFill>
                        </a:rPr>
                        <a:t>Participation</a:t>
                      </a:r>
                      <a:endParaRPr lang="en-GB" dirty="0">
                        <a:solidFill>
                          <a:srgbClr val="FF0000"/>
                        </a:solidFill>
                      </a:endParaRPr>
                    </a:p>
                  </a:txBody>
                  <a:tcPr/>
                </a:tc>
                <a:extLst>
                  <a:ext uri="{0D108BD9-81ED-4DB2-BD59-A6C34878D82A}">
                    <a16:rowId xmlns:a16="http://schemas.microsoft.com/office/drawing/2014/main" val="951406427"/>
                  </a:ext>
                </a:extLst>
              </a:tr>
            </a:tbl>
          </a:graphicData>
        </a:graphic>
      </p:graphicFrame>
      <p:sp>
        <p:nvSpPr>
          <p:cNvPr id="8" name="TextBox 7">
            <a:extLst>
              <a:ext uri="{FF2B5EF4-FFF2-40B4-BE49-F238E27FC236}">
                <a16:creationId xmlns:a16="http://schemas.microsoft.com/office/drawing/2014/main" id="{265BB232-5642-4226-8F97-D617136553C7}"/>
              </a:ext>
            </a:extLst>
          </p:cNvPr>
          <p:cNvSpPr txBox="1"/>
          <p:nvPr/>
        </p:nvSpPr>
        <p:spPr>
          <a:xfrm>
            <a:off x="1390651" y="1417638"/>
            <a:ext cx="10191749" cy="830997"/>
          </a:xfrm>
          <a:prstGeom prst="rect">
            <a:avLst/>
          </a:prstGeom>
          <a:noFill/>
        </p:spPr>
        <p:txBody>
          <a:bodyPr wrap="square">
            <a:spAutoFit/>
          </a:bodyPr>
          <a:lstStyle/>
          <a:p>
            <a:pPr marL="0" indent="0">
              <a:buNone/>
            </a:pPr>
            <a:r>
              <a:rPr lang="en-GB" sz="2400" dirty="0"/>
              <a:t>The Strategy identifies the following priority areas and themes for refugee integration in Yorkshire &amp; Humber:</a:t>
            </a:r>
          </a:p>
        </p:txBody>
      </p:sp>
    </p:spTree>
    <p:extLst>
      <p:ext uri="{BB962C8B-B14F-4D97-AF65-F5344CB8AC3E}">
        <p14:creationId xmlns:p14="http://schemas.microsoft.com/office/powerpoint/2010/main" val="2951872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421F7-DAA4-4D92-BC59-2D1A22D864BB}"/>
              </a:ext>
            </a:extLst>
          </p:cNvPr>
          <p:cNvSpPr>
            <a:spLocks noGrp="1"/>
          </p:cNvSpPr>
          <p:nvPr>
            <p:ph type="title"/>
          </p:nvPr>
        </p:nvSpPr>
        <p:spPr/>
        <p:txBody>
          <a:bodyPr/>
          <a:lstStyle/>
          <a:p>
            <a:r>
              <a:rPr lang="en-GB" dirty="0"/>
              <a:t>Strategy Values</a:t>
            </a:r>
          </a:p>
        </p:txBody>
      </p:sp>
      <p:sp>
        <p:nvSpPr>
          <p:cNvPr id="3" name="Content Placeholder 2">
            <a:extLst>
              <a:ext uri="{FF2B5EF4-FFF2-40B4-BE49-F238E27FC236}">
                <a16:creationId xmlns:a16="http://schemas.microsoft.com/office/drawing/2014/main" id="{5D5CFD47-ED00-4173-8887-4E0FB2002051}"/>
              </a:ext>
            </a:extLst>
          </p:cNvPr>
          <p:cNvSpPr>
            <a:spLocks noGrp="1"/>
          </p:cNvSpPr>
          <p:nvPr>
            <p:ph idx="1"/>
          </p:nvPr>
        </p:nvSpPr>
        <p:spPr/>
        <p:txBody>
          <a:bodyPr/>
          <a:lstStyle/>
          <a:p>
            <a:r>
              <a:rPr lang="en-GB" sz="2400" dirty="0"/>
              <a:t>The Strategy vision is complemented by a set of values that will inform all our refugee integration work in the region:</a:t>
            </a:r>
          </a:p>
          <a:p>
            <a:pPr marL="0" indent="0">
              <a:buNone/>
            </a:pPr>
            <a:endParaRPr lang="en-GB" sz="2400" dirty="0"/>
          </a:p>
          <a:p>
            <a:pPr lvl="1">
              <a:buFont typeface="Arial" panose="020B0604020202020204" pitchFamily="34" charset="0"/>
              <a:buChar char="•"/>
            </a:pPr>
            <a:r>
              <a:rPr lang="en-GB" sz="2400" dirty="0"/>
              <a:t>Welcome</a:t>
            </a:r>
          </a:p>
          <a:p>
            <a:pPr lvl="1">
              <a:buFont typeface="Arial" panose="020B0604020202020204" pitchFamily="34" charset="0"/>
              <a:buChar char="•"/>
            </a:pPr>
            <a:r>
              <a:rPr lang="en-GB" sz="2400" dirty="0"/>
              <a:t>Inclusion</a:t>
            </a:r>
          </a:p>
          <a:p>
            <a:pPr lvl="1">
              <a:buFont typeface="Arial" panose="020B0604020202020204" pitchFamily="34" charset="0"/>
              <a:buChar char="•"/>
            </a:pPr>
            <a:r>
              <a:rPr lang="en-GB" sz="2400" dirty="0"/>
              <a:t>Collaboration</a:t>
            </a:r>
          </a:p>
          <a:p>
            <a:pPr lvl="1">
              <a:buFont typeface="Arial" panose="020B0604020202020204" pitchFamily="34" charset="0"/>
              <a:buChar char="•"/>
            </a:pPr>
            <a:r>
              <a:rPr lang="en-GB" sz="2400" dirty="0"/>
              <a:t>Opportunity</a:t>
            </a:r>
          </a:p>
          <a:p>
            <a:pPr lvl="1">
              <a:buFont typeface="Arial" panose="020B0604020202020204" pitchFamily="34" charset="0"/>
              <a:buChar char="•"/>
            </a:pPr>
            <a:r>
              <a:rPr lang="en-GB" sz="2400" dirty="0"/>
              <a:t>Equality</a:t>
            </a:r>
          </a:p>
        </p:txBody>
      </p:sp>
    </p:spTree>
    <p:extLst>
      <p:ext uri="{BB962C8B-B14F-4D97-AF65-F5344CB8AC3E}">
        <p14:creationId xmlns:p14="http://schemas.microsoft.com/office/powerpoint/2010/main" val="4014121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3CB06-86D5-4861-A7A2-1AEC1CF052FD}"/>
              </a:ext>
            </a:extLst>
          </p:cNvPr>
          <p:cNvSpPr>
            <a:spLocks noGrp="1"/>
          </p:cNvSpPr>
          <p:nvPr>
            <p:ph type="title"/>
          </p:nvPr>
        </p:nvSpPr>
        <p:spPr>
          <a:xfrm>
            <a:off x="1447799" y="-138113"/>
            <a:ext cx="10191749" cy="971550"/>
          </a:xfrm>
        </p:spPr>
        <p:txBody>
          <a:bodyPr/>
          <a:lstStyle/>
          <a:p>
            <a:r>
              <a:rPr lang="en-GB" dirty="0">
                <a:solidFill>
                  <a:schemeClr val="tx1"/>
                </a:solidFill>
              </a:rPr>
              <a:t>Forum</a:t>
            </a:r>
          </a:p>
        </p:txBody>
      </p:sp>
      <p:sp>
        <p:nvSpPr>
          <p:cNvPr id="3" name="Content Placeholder 2">
            <a:extLst>
              <a:ext uri="{FF2B5EF4-FFF2-40B4-BE49-F238E27FC236}">
                <a16:creationId xmlns:a16="http://schemas.microsoft.com/office/drawing/2014/main" id="{DB5266E7-5432-4E68-A59E-F4A4AAEEF35D}"/>
              </a:ext>
            </a:extLst>
          </p:cNvPr>
          <p:cNvSpPr>
            <a:spLocks noGrp="1"/>
          </p:cNvSpPr>
          <p:nvPr>
            <p:ph idx="1"/>
          </p:nvPr>
        </p:nvSpPr>
        <p:spPr>
          <a:xfrm>
            <a:off x="1447799" y="833437"/>
            <a:ext cx="10191749" cy="4205288"/>
          </a:xfrm>
        </p:spPr>
        <p:txBody>
          <a:bodyPr/>
          <a:lstStyle/>
          <a:p>
            <a:r>
              <a:rPr lang="en-GB" sz="2400" dirty="0">
                <a:ea typeface="Calibri" panose="020F0502020204030204" pitchFamily="34" charset="0"/>
                <a:cs typeface="Times New Roman" panose="02020603050405020304" pitchFamily="18" charset="0"/>
              </a:rPr>
              <a:t>The Refugee Integration Forum is a new strategic forum to promote refugee integration in the region and bring the strategy and action plan to life</a:t>
            </a:r>
          </a:p>
          <a:p>
            <a:r>
              <a:rPr lang="en-GB" sz="2400" dirty="0">
                <a:ea typeface="Calibri" panose="020F0502020204030204" pitchFamily="34" charset="0"/>
                <a:cs typeface="Times New Roman" panose="02020603050405020304" pitchFamily="18" charset="0"/>
              </a:rPr>
              <a:t>The Co-Chairs of the Forum have been confirmed as:-</a:t>
            </a:r>
          </a:p>
          <a:p>
            <a:pPr lvl="1">
              <a:buFont typeface="Arial" panose="020B0604020202020204" pitchFamily="34" charset="0"/>
              <a:buChar char="•"/>
            </a:pPr>
            <a:r>
              <a:rPr lang="en-GB" sz="2400" dirty="0">
                <a:ea typeface="Calibri" panose="020F0502020204030204" pitchFamily="34" charset="0"/>
                <a:cs typeface="Times New Roman" panose="02020603050405020304" pitchFamily="18" charset="0"/>
              </a:rPr>
              <a:t>Zahra Niazi, Programme Lead, Bradford for Everyone, Bradford Council</a:t>
            </a:r>
          </a:p>
          <a:p>
            <a:pPr lvl="1">
              <a:buFont typeface="Arial" panose="020B0604020202020204" pitchFamily="34" charset="0"/>
              <a:buChar char="•"/>
            </a:pPr>
            <a:r>
              <a:rPr lang="en-GB" sz="2400" dirty="0">
                <a:ea typeface="Calibri" panose="020F0502020204030204" pitchFamily="34" charset="0"/>
                <a:cs typeface="Times New Roman" panose="02020603050405020304" pitchFamily="18" charset="0"/>
              </a:rPr>
              <a:t>Rawand Ahmed, Refugee &amp; Migrant Participation Officer, Migration Yorkshire</a:t>
            </a:r>
          </a:p>
          <a:p>
            <a:r>
              <a:rPr lang="en-GB" sz="2400" dirty="0">
                <a:ea typeface="Calibri" panose="020F0502020204030204" pitchFamily="34" charset="0"/>
                <a:cs typeface="Times New Roman" panose="02020603050405020304" pitchFamily="18" charset="0"/>
              </a:rPr>
              <a:t>Over 40 leaders and key stakeholders have been invited to become Forum members including LAs, VCS, Home Office, Employment, Education, Housing, Health &amp; Wellbeing, Arts &amp; Culture, Sport &amp; Leisure, and those with lived experience as refugees</a:t>
            </a:r>
          </a:p>
          <a:p>
            <a:r>
              <a:rPr lang="en-GB" sz="2400" dirty="0">
                <a:ea typeface="Calibri" panose="020F0502020204030204" pitchFamily="34" charset="0"/>
                <a:cs typeface="Times New Roman" panose="02020603050405020304" pitchFamily="18" charset="0"/>
              </a:rPr>
              <a:t>Secretariat support for the Forum will be provided by Migration Yorkshire, at least until December 2022</a:t>
            </a:r>
          </a:p>
          <a:p>
            <a:pPr marL="0" indent="0">
              <a:buNone/>
            </a:pPr>
            <a:endParaRPr lang="en-GB" sz="2400" dirty="0">
              <a:ea typeface="Calibri" panose="020F0502020204030204" pitchFamily="34" charset="0"/>
              <a:cs typeface="Times New Roman" panose="02020603050405020304" pitchFamily="18" charset="0"/>
            </a:endParaRPr>
          </a:p>
          <a:p>
            <a:endParaRPr lang="en-GB" sz="2400" dirty="0">
              <a:ea typeface="Calibri" panose="020F0502020204030204" pitchFamily="34" charset="0"/>
              <a:cs typeface="Times New Roman" panose="02020603050405020304" pitchFamily="18" charset="0"/>
            </a:endParaRPr>
          </a:p>
          <a:p>
            <a:endParaRPr lang="en-GB" sz="2400" dirty="0">
              <a:ea typeface="Calibri" panose="020F0502020204030204" pitchFamily="34" charset="0"/>
              <a:cs typeface="Times New Roman" panose="02020603050405020304" pitchFamily="18" charset="0"/>
            </a:endParaRPr>
          </a:p>
          <a:p>
            <a:endParaRPr lang="en-GB" sz="2400" dirty="0">
              <a:ea typeface="Calibri" panose="020F0502020204030204" pitchFamily="34" charset="0"/>
              <a:cs typeface="Times New Roman" panose="02020603050405020304" pitchFamily="18" charset="0"/>
            </a:endParaRPr>
          </a:p>
          <a:p>
            <a:endParaRPr lang="en-GB" sz="2400" dirty="0">
              <a:ea typeface="Calibri" panose="020F0502020204030204" pitchFamily="34" charset="0"/>
              <a:cs typeface="Times New Roman" panose="02020603050405020304" pitchFamily="18" charset="0"/>
            </a:endParaRPr>
          </a:p>
          <a:p>
            <a:pPr lvl="1">
              <a:lnSpc>
                <a:spcPct val="107000"/>
              </a:lnSpc>
              <a:spcAft>
                <a:spcPts val="800"/>
              </a:spcAft>
              <a:buFont typeface="Wingdings" panose="05000000000000000000" pitchFamily="2" charset="2"/>
              <a:buChar char="v"/>
            </a:pPr>
            <a:endParaRPr lang="en-GB"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9843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D4C95-82AB-4498-9C12-4D303F41D6D7}"/>
              </a:ext>
            </a:extLst>
          </p:cNvPr>
          <p:cNvSpPr>
            <a:spLocks noGrp="1"/>
          </p:cNvSpPr>
          <p:nvPr>
            <p:ph type="title"/>
          </p:nvPr>
        </p:nvSpPr>
        <p:spPr>
          <a:xfrm>
            <a:off x="1390651" y="0"/>
            <a:ext cx="10191749" cy="1143000"/>
          </a:xfrm>
        </p:spPr>
        <p:txBody>
          <a:bodyPr/>
          <a:lstStyle/>
          <a:p>
            <a:r>
              <a:rPr lang="en-GB" dirty="0"/>
              <a:t>Forum</a:t>
            </a:r>
          </a:p>
        </p:txBody>
      </p:sp>
      <p:sp>
        <p:nvSpPr>
          <p:cNvPr id="3" name="Content Placeholder 2">
            <a:extLst>
              <a:ext uri="{FF2B5EF4-FFF2-40B4-BE49-F238E27FC236}">
                <a16:creationId xmlns:a16="http://schemas.microsoft.com/office/drawing/2014/main" id="{160F5447-23EC-4098-A6AD-E386D02149D2}"/>
              </a:ext>
            </a:extLst>
          </p:cNvPr>
          <p:cNvSpPr>
            <a:spLocks noGrp="1"/>
          </p:cNvSpPr>
          <p:nvPr>
            <p:ph idx="1"/>
          </p:nvPr>
        </p:nvSpPr>
        <p:spPr>
          <a:xfrm>
            <a:off x="1390651" y="1114425"/>
            <a:ext cx="10191749" cy="4205288"/>
          </a:xfrm>
        </p:spPr>
        <p:txBody>
          <a:bodyPr/>
          <a:lstStyle/>
          <a:p>
            <a:r>
              <a:rPr lang="en-GB" sz="2400" dirty="0"/>
              <a:t>The Forum will meet quarterly throughout 2022, with the first meeting on 29</a:t>
            </a:r>
            <a:r>
              <a:rPr lang="en-GB" sz="2400" baseline="30000" dirty="0"/>
              <a:t>th</a:t>
            </a:r>
            <a:r>
              <a:rPr lang="en-GB" sz="2400" dirty="0"/>
              <a:t> March, 2022</a:t>
            </a:r>
          </a:p>
          <a:p>
            <a:r>
              <a:rPr lang="en-GB" sz="2400" dirty="0"/>
              <a:t>The objectives of the Forum are to:</a:t>
            </a:r>
          </a:p>
          <a:p>
            <a:pPr lvl="1">
              <a:buFont typeface="Wingdings" panose="05000000000000000000" pitchFamily="2" charset="2"/>
              <a:buChar char="v"/>
            </a:pPr>
            <a:r>
              <a:rPr lang="en-GB" sz="2400" dirty="0"/>
              <a:t>Help develop a whole society approach to refugee integration in Yorkshire &amp; Humber</a:t>
            </a:r>
          </a:p>
          <a:p>
            <a:pPr lvl="1">
              <a:lnSpc>
                <a:spcPct val="107000"/>
              </a:lnSpc>
              <a:buFont typeface="Wingdings" panose="05000000000000000000" pitchFamily="2" charset="2"/>
              <a:buChar char="v"/>
            </a:pPr>
            <a:r>
              <a:rPr lang="en-GB" sz="2400" dirty="0">
                <a:ea typeface="Calibri" panose="020F0502020204030204" pitchFamily="34" charset="0"/>
                <a:cs typeface="Times New Roman" panose="02020603050405020304" pitchFamily="18" charset="0"/>
              </a:rPr>
              <a:t>Monitor and oversee the implementation of the Strategy and Action Plan</a:t>
            </a:r>
          </a:p>
          <a:p>
            <a:pPr lvl="1">
              <a:lnSpc>
                <a:spcPct val="107000"/>
              </a:lnSpc>
              <a:buFont typeface="Wingdings" panose="05000000000000000000" pitchFamily="2" charset="2"/>
              <a:buChar char="v"/>
            </a:pPr>
            <a:r>
              <a:rPr lang="en-GB" sz="2400" dirty="0">
                <a:ea typeface="Calibri" panose="020F0502020204030204" pitchFamily="34" charset="0"/>
                <a:cs typeface="Times New Roman" panose="02020603050405020304" pitchFamily="18" charset="0"/>
              </a:rPr>
              <a:t>Raise awareness of current key priorities relating to refugee integration </a:t>
            </a:r>
          </a:p>
          <a:p>
            <a:pPr lvl="1">
              <a:lnSpc>
                <a:spcPct val="107000"/>
              </a:lnSpc>
              <a:buFont typeface="Wingdings" panose="05000000000000000000" pitchFamily="2" charset="2"/>
              <a:buChar char="v"/>
            </a:pPr>
            <a:r>
              <a:rPr lang="en-GB" sz="2400" dirty="0">
                <a:ea typeface="Calibri" panose="020F0502020204030204" pitchFamily="34" charset="0"/>
                <a:cs typeface="Times New Roman" panose="02020603050405020304" pitchFamily="18" charset="0"/>
              </a:rPr>
              <a:t>Raise the profile of refugee integration in Yorkshire &amp; Humber, across the region, and nationally</a:t>
            </a:r>
          </a:p>
          <a:p>
            <a:pPr lvl="1">
              <a:lnSpc>
                <a:spcPct val="107000"/>
              </a:lnSpc>
              <a:spcAft>
                <a:spcPts val="800"/>
              </a:spcAft>
              <a:buFont typeface="Wingdings" panose="05000000000000000000" pitchFamily="2" charset="2"/>
              <a:buChar char="v"/>
            </a:pPr>
            <a:r>
              <a:rPr lang="en-GB" sz="2400" dirty="0">
                <a:ea typeface="Calibri" panose="020F0502020204030204" pitchFamily="34" charset="0"/>
                <a:cs typeface="Times New Roman" panose="02020603050405020304" pitchFamily="18" charset="0"/>
              </a:rPr>
              <a:t>Ensure refugee voices are heard and reflected in integration work in the region</a:t>
            </a:r>
          </a:p>
          <a:p>
            <a:pPr marL="457200" lvl="1" indent="0">
              <a:lnSpc>
                <a:spcPct val="107000"/>
              </a:lnSpc>
              <a:spcAft>
                <a:spcPts val="800"/>
              </a:spcAft>
              <a:buNone/>
            </a:pPr>
            <a:endParaRPr lang="en-GB" sz="2400" dirty="0"/>
          </a:p>
          <a:p>
            <a:pPr marL="0" indent="0">
              <a:buNone/>
            </a:pPr>
            <a:endParaRPr lang="en-GB" dirty="0"/>
          </a:p>
        </p:txBody>
      </p:sp>
    </p:spTree>
    <p:extLst>
      <p:ext uri="{BB962C8B-B14F-4D97-AF65-F5344CB8AC3E}">
        <p14:creationId xmlns:p14="http://schemas.microsoft.com/office/powerpoint/2010/main" val="2746368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D4C95-82AB-4498-9C12-4D303F41D6D7}"/>
              </a:ext>
            </a:extLst>
          </p:cNvPr>
          <p:cNvSpPr>
            <a:spLocks noGrp="1"/>
          </p:cNvSpPr>
          <p:nvPr>
            <p:ph type="title"/>
          </p:nvPr>
        </p:nvSpPr>
        <p:spPr/>
        <p:txBody>
          <a:bodyPr/>
          <a:lstStyle/>
          <a:p>
            <a:r>
              <a:rPr lang="en-GB" dirty="0"/>
              <a:t>Action Plan </a:t>
            </a:r>
          </a:p>
        </p:txBody>
      </p:sp>
      <p:sp>
        <p:nvSpPr>
          <p:cNvPr id="3" name="Content Placeholder 2">
            <a:extLst>
              <a:ext uri="{FF2B5EF4-FFF2-40B4-BE49-F238E27FC236}">
                <a16:creationId xmlns:a16="http://schemas.microsoft.com/office/drawing/2014/main" id="{160F5447-23EC-4098-A6AD-E386D02149D2}"/>
              </a:ext>
            </a:extLst>
          </p:cNvPr>
          <p:cNvSpPr>
            <a:spLocks noGrp="1"/>
          </p:cNvSpPr>
          <p:nvPr>
            <p:ph idx="1"/>
          </p:nvPr>
        </p:nvSpPr>
        <p:spPr>
          <a:xfrm>
            <a:off x="1533526" y="1417638"/>
            <a:ext cx="10191749" cy="4205288"/>
          </a:xfrm>
        </p:spPr>
        <p:txBody>
          <a:bodyPr/>
          <a:lstStyle/>
          <a:p>
            <a:r>
              <a:rPr lang="en-GB" sz="2400" dirty="0"/>
              <a:t>Finally, an Action Plan to support the strategy is currently being developed</a:t>
            </a:r>
          </a:p>
          <a:p>
            <a:r>
              <a:rPr lang="en-GB" sz="2400" dirty="0">
                <a:ea typeface="Calibri" panose="020F0502020204030204" pitchFamily="34" charset="0"/>
                <a:cs typeface="Times New Roman" panose="02020603050405020304" pitchFamily="18" charset="0"/>
              </a:rPr>
              <a:t>The aim is to develop a robust, comprehensive, and SMART Action Plan that will help deliver the strategic priorities for the region</a:t>
            </a:r>
          </a:p>
          <a:p>
            <a:r>
              <a:rPr lang="en-GB" sz="2400" dirty="0">
                <a:ea typeface="Calibri" panose="020F0502020204030204" pitchFamily="34" charset="0"/>
                <a:cs typeface="Times New Roman" panose="02020603050405020304" pitchFamily="18" charset="0"/>
              </a:rPr>
              <a:t>Please note, as there is no additional funding allocated specifically for new actions, the Action Plan will instead focus on capturing what is currently being delivered by existing services and projects across the region</a:t>
            </a:r>
          </a:p>
          <a:p>
            <a:r>
              <a:rPr lang="en-GB" sz="2400" dirty="0"/>
              <a:t>To support this, detailed information on refugee integration services currently being delivered in the region is being collected though a service/asset mapping exercise </a:t>
            </a:r>
          </a:p>
          <a:p>
            <a:r>
              <a:rPr lang="en-GB" sz="2400" dirty="0"/>
              <a:t>The Action Plan is due to be launched by April 2022</a:t>
            </a:r>
          </a:p>
          <a:p>
            <a:pPr marL="0" indent="0">
              <a:buNone/>
            </a:pPr>
            <a:endParaRPr lang="en-GB" dirty="0"/>
          </a:p>
        </p:txBody>
      </p:sp>
    </p:spTree>
    <p:extLst>
      <p:ext uri="{BB962C8B-B14F-4D97-AF65-F5344CB8AC3E}">
        <p14:creationId xmlns:p14="http://schemas.microsoft.com/office/powerpoint/2010/main" val="1118168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F01913-B332-4E5A-8D35-8C97DBC71A4E}"/>
              </a:ext>
            </a:extLst>
          </p:cNvPr>
          <p:cNvSpPr>
            <a:spLocks noGrp="1"/>
          </p:cNvSpPr>
          <p:nvPr>
            <p:ph idx="1"/>
          </p:nvPr>
        </p:nvSpPr>
        <p:spPr>
          <a:xfrm>
            <a:off x="1403902" y="2652712"/>
            <a:ext cx="10191749" cy="4205288"/>
          </a:xfrm>
        </p:spPr>
        <p:txBody>
          <a:bodyPr/>
          <a:lstStyle/>
          <a:p>
            <a:pPr marL="0" indent="0" fontAlgn="auto">
              <a:spcBef>
                <a:spcPts val="0"/>
              </a:spcBef>
              <a:spcAft>
                <a:spcPts val="0"/>
              </a:spcAft>
              <a:buNone/>
              <a:defRPr/>
            </a:pPr>
            <a:r>
              <a:rPr lang="en-GB" sz="2000" b="1" kern="1200" dirty="0">
                <a:solidFill>
                  <a:prstClr val="black"/>
                </a:solidFill>
                <a:latin typeface="Calibri" panose="020F0502020204030204"/>
                <a:cs typeface="Arial" panose="020B0604020202020204" pitchFamily="34" charset="0"/>
              </a:rPr>
              <a:t>Refugee Integration Yorkshire and Humber</a:t>
            </a:r>
          </a:p>
          <a:p>
            <a:pPr marL="0" indent="0" fontAlgn="auto">
              <a:spcBef>
                <a:spcPts val="0"/>
              </a:spcBef>
              <a:spcAft>
                <a:spcPts val="0"/>
              </a:spcAft>
              <a:buNone/>
              <a:defRPr/>
            </a:pPr>
            <a:endParaRPr lang="en-GB" sz="2000" b="1" kern="1200" dirty="0">
              <a:solidFill>
                <a:prstClr val="black"/>
              </a:solidFill>
              <a:latin typeface="Calibri" panose="020F0502020204030204"/>
              <a:cs typeface="Arial" panose="020B0604020202020204" pitchFamily="34" charset="0"/>
            </a:endParaRPr>
          </a:p>
          <a:p>
            <a:pPr marL="0" indent="0" fontAlgn="auto">
              <a:spcBef>
                <a:spcPts val="0"/>
              </a:spcBef>
              <a:spcAft>
                <a:spcPts val="0"/>
              </a:spcAft>
              <a:buNone/>
              <a:defRPr/>
            </a:pPr>
            <a:r>
              <a:rPr lang="en-GB" sz="1800" kern="1200" dirty="0">
                <a:solidFill>
                  <a:prstClr val="black"/>
                </a:solidFill>
                <a:latin typeface="Calibri" panose="020F0502020204030204"/>
                <a:cs typeface="Arial" panose="020B0604020202020204" pitchFamily="34" charset="0"/>
                <a:hlinkClick r:id="rId3"/>
              </a:rPr>
              <a:t>www.migrationyorkshire.org.uk/integration</a:t>
            </a:r>
            <a:endParaRPr lang="en-GB" sz="1800" kern="1200" dirty="0">
              <a:solidFill>
                <a:prstClr val="black"/>
              </a:solidFill>
              <a:latin typeface="Calibri" panose="020F0502020204030204"/>
              <a:cs typeface="Arial" panose="020B0604020202020204" pitchFamily="34" charset="0"/>
            </a:endParaRPr>
          </a:p>
          <a:p>
            <a:pPr marL="0" indent="0" fontAlgn="auto">
              <a:spcBef>
                <a:spcPts val="0"/>
              </a:spcBef>
              <a:spcAft>
                <a:spcPts val="0"/>
              </a:spcAft>
              <a:buNone/>
              <a:defRPr/>
            </a:pPr>
            <a:endParaRPr lang="en-GB" sz="1800" kern="1200" dirty="0">
              <a:solidFill>
                <a:prstClr val="black"/>
              </a:solidFill>
              <a:latin typeface="Calibri" panose="020F0502020204030204"/>
              <a:cs typeface="Arial" panose="020B0604020202020204" pitchFamily="34" charset="0"/>
            </a:endParaRPr>
          </a:p>
          <a:p>
            <a:pPr marL="0" indent="0" fontAlgn="auto">
              <a:spcBef>
                <a:spcPts val="0"/>
              </a:spcBef>
              <a:spcAft>
                <a:spcPts val="0"/>
              </a:spcAft>
              <a:buNone/>
              <a:defRPr/>
            </a:pPr>
            <a:r>
              <a:rPr lang="en-GB" sz="1800" kern="1200" dirty="0">
                <a:solidFill>
                  <a:prstClr val="black"/>
                </a:solidFill>
                <a:latin typeface="Calibri" panose="020F0502020204030204"/>
                <a:cs typeface="Arial" panose="020B0604020202020204" pitchFamily="34" charset="0"/>
              </a:rPr>
              <a:t>This publication has been produced with the financial support of the European Union Asylum, Migration and Integration Fund. The contents of this publication are the sole responsibility of Migration Yorkshire and in no way reflect the views of the funder, the European Commission or the United Kingdom Responsible Authority (UKRA). Neither the European Commission nor UKRA is liable for any use that may be made of the information in this publication.</a:t>
            </a:r>
          </a:p>
          <a:p>
            <a:pPr marL="0" indent="0">
              <a:buNone/>
            </a:pPr>
            <a:endParaRPr lang="en-GB" dirty="0"/>
          </a:p>
        </p:txBody>
      </p:sp>
      <p:pic>
        <p:nvPicPr>
          <p:cNvPr id="4" name="Picture 3">
            <a:extLst>
              <a:ext uri="{FF2B5EF4-FFF2-40B4-BE49-F238E27FC236}">
                <a16:creationId xmlns:a16="http://schemas.microsoft.com/office/drawing/2014/main" id="{6139953B-2C47-402C-95CE-E399796A2A17}"/>
              </a:ext>
            </a:extLst>
          </p:cNvPr>
          <p:cNvPicPr>
            <a:picLocks noChangeAspect="1"/>
          </p:cNvPicPr>
          <p:nvPr/>
        </p:nvPicPr>
        <p:blipFill>
          <a:blip r:embed="rId4"/>
          <a:stretch>
            <a:fillRect/>
          </a:stretch>
        </p:blipFill>
        <p:spPr>
          <a:xfrm>
            <a:off x="2710785" y="5252210"/>
            <a:ext cx="7577985" cy="914479"/>
          </a:xfrm>
          <a:prstGeom prst="rect">
            <a:avLst/>
          </a:prstGeom>
        </p:spPr>
      </p:pic>
      <p:sp>
        <p:nvSpPr>
          <p:cNvPr id="5" name="TextBox 4">
            <a:extLst>
              <a:ext uri="{FF2B5EF4-FFF2-40B4-BE49-F238E27FC236}">
                <a16:creationId xmlns:a16="http://schemas.microsoft.com/office/drawing/2014/main" id="{CD6ABA70-AC51-4E25-8936-F3FA87F419E7}"/>
              </a:ext>
            </a:extLst>
          </p:cNvPr>
          <p:cNvSpPr txBox="1"/>
          <p:nvPr/>
        </p:nvSpPr>
        <p:spPr>
          <a:xfrm>
            <a:off x="4564958" y="1166192"/>
            <a:ext cx="4081669" cy="830997"/>
          </a:xfrm>
          <a:prstGeom prst="rect">
            <a:avLst/>
          </a:prstGeom>
          <a:noFill/>
        </p:spPr>
        <p:txBody>
          <a:bodyPr wrap="square" rtlCol="0">
            <a:spAutoFit/>
          </a:bodyPr>
          <a:lstStyle/>
          <a:p>
            <a:pPr algn="ctr"/>
            <a:r>
              <a:rPr lang="en-GB" sz="4800" b="1" dirty="0"/>
              <a:t>Thank you!</a:t>
            </a:r>
          </a:p>
        </p:txBody>
      </p:sp>
    </p:spTree>
    <p:extLst>
      <p:ext uri="{BB962C8B-B14F-4D97-AF65-F5344CB8AC3E}">
        <p14:creationId xmlns:p14="http://schemas.microsoft.com/office/powerpoint/2010/main" val="3251909655"/>
      </p:ext>
    </p:extLst>
  </p:cSld>
  <p:clrMapOvr>
    <a:masterClrMapping/>
  </p:clrMapOvr>
</p:sld>
</file>

<file path=ppt/theme/theme1.xml><?xml version="1.0" encoding="utf-8"?>
<a:theme xmlns:a="http://schemas.openxmlformats.org/drawingml/2006/main" name="5 - Section F &amp; G presentation - Migrant survey - print slides 2-7 only">
  <a:themeElements>
    <a:clrScheme name="Roma SOURCE -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oma SOURCE - Presentatio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oma SOURCE -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oma SOURCE -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oma SOURCE -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oma SOURCE -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oma SOURCE -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oma SOURCE -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oma SOURCE - Presentatio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oma SOURCE -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oma SOURCE -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oma SOURCE -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oma SOURCE -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oma SOURCE -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TotalTime>
  <Words>793</Words>
  <Application>Microsoft Office PowerPoint</Application>
  <PresentationFormat>Widescreen</PresentationFormat>
  <Paragraphs>88</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5 - Section F &amp; G presentation - Migrant survey - print slides 2-7 only</vt:lpstr>
      <vt:lpstr>   Regional  Refugee Integration Strategy &amp; Forum  Update</vt:lpstr>
      <vt:lpstr>Strategy Consultation</vt:lpstr>
      <vt:lpstr>Strategy Vision</vt:lpstr>
      <vt:lpstr>Strategic Priority Areas &amp; Themes</vt:lpstr>
      <vt:lpstr>Strategy Values</vt:lpstr>
      <vt:lpstr>Forum</vt:lpstr>
      <vt:lpstr>Forum</vt:lpstr>
      <vt:lpstr>Action Plan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Maddocks, Liz</dc:creator>
  <cp:lastModifiedBy>Caroline O'Neill</cp:lastModifiedBy>
  <cp:revision>103</cp:revision>
  <dcterms:created xsi:type="dcterms:W3CDTF">2021-10-22T12:54:10Z</dcterms:created>
  <dcterms:modified xsi:type="dcterms:W3CDTF">2022-07-04T12:53:06Z</dcterms:modified>
</cp:coreProperties>
</file>