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9" r:id="rId5"/>
    <p:sldId id="263" r:id="rId6"/>
    <p:sldId id="265" r:id="rId7"/>
    <p:sldId id="267" r:id="rId8"/>
    <p:sldId id="266" r:id="rId9"/>
    <p:sldId id="268" r:id="rId10"/>
    <p:sldId id="25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0BE-7731-4C11-BA35-B8CBC58C8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E710A-ED92-4F63-8E12-B8AF1DD90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18E63-1B51-4F43-94AD-E0A07EC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EB7D-9472-4620-8A90-0728D9D41F73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B779E-1B22-4A25-AA5E-0116F2F7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F3EF5-87B6-4240-B651-8CFA958B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F927-C104-4A3F-BAD9-E1703159D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04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9A17-C0C9-4558-A295-5E53F637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E0E3B-03E6-40B2-A5F8-BACB699A5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1F972-E81D-47DB-9B9A-B5978E767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EB7D-9472-4620-8A90-0728D9D41F73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299DB-3FF9-4790-9690-ED925B62C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2C6D1-10C9-48A1-92B6-227ECAF4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F927-C104-4A3F-BAD9-E1703159D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6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F416C7-2C91-434E-BCE4-FD7AB1D2F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67FAA-4256-4564-A6D2-BDB3DA0BF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07E36-5328-45E7-88F2-F19AC5A2D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EB7D-9472-4620-8A90-0728D9D41F73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902FB-0326-4B7B-9024-190EE713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E4CBF-D4DC-445A-8749-1297DFBD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F927-C104-4A3F-BAD9-E1703159D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97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0E2D-2A45-4B73-A999-F444BA18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30920-8F8C-4131-8120-33106CC7D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E301B-7B9A-4E76-83A2-86466F65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EB7D-9472-4620-8A90-0728D9D41F73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F4B3C-5911-4D7A-9904-004D37782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0D698-EE45-4B8F-B1A3-668F31AC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F927-C104-4A3F-BAD9-E1703159D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68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DE8CC-66BD-472E-A977-51E3FB116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39C4C-887F-4D3D-9697-91D24E49A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49095-3323-4780-A26C-D65F922A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EB7D-9472-4620-8A90-0728D9D41F73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719F7-77D3-49D7-80A3-FF3851A1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E4EED-7FFB-4D52-9FA5-4751A454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F927-C104-4A3F-BAD9-E1703159D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99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E360-FEF7-4ED4-AC51-374708D0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3B0DC-D3E1-423C-A341-39A4CB5A5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75EDA-341C-431A-ABCD-5A44EF62D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C5D20-875A-4957-9B27-3B996688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EB7D-9472-4620-8A90-0728D9D41F73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9B741-F101-44FE-93FA-CA0DB4DFB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DF966-FB93-41E7-AFCC-53F0E7129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F927-C104-4A3F-BAD9-E1703159D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67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2C22F-2952-4BC1-9642-4DE9DCEA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F3D73-9C53-4CC7-83C2-EC292A8A2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67008-E508-4247-99A0-69767BB34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A7D958-0BE9-442C-AE5D-E1283B39C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A7674-B995-41DA-9B38-76E33A896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AB0F7F-79E1-45B5-ACBB-014EC800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EB7D-9472-4620-8A90-0728D9D41F73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632B0B-FEA6-49A4-85F8-BCBEAED4F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DC8AA9-213D-42BB-9286-0D2C53CA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F927-C104-4A3F-BAD9-E1703159D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4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A80A9-CA3E-417E-AAD6-6F7BDD5E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E9575-E31F-4A14-858B-A8EF448E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EB7D-9472-4620-8A90-0728D9D41F73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A41C7-6AF5-4046-97E0-8408C579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BF76F-F1CA-498D-B15C-8D753AF4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F927-C104-4A3F-BAD9-E1703159D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85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774A45-6F89-4D06-ABD8-BD29B4C65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EB7D-9472-4620-8A90-0728D9D41F73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BAC038-3E88-449C-A2D6-C01DC239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B29C4-A165-4321-9FB0-B7FC6B5C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F927-C104-4A3F-BAD9-E1703159D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88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A9A8-157F-41DE-AB9B-CA764E0B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9EEBA-732C-42C7-9C68-7E0B20BFA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60D3D-8885-4BA5-84B8-486B726AA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F7CAD-4F70-4AFA-BA1F-99829FA4B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EB7D-9472-4620-8A90-0728D9D41F73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43E3A-29EA-425E-BE66-E076B588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7EE9F-7EB8-4D7A-A8E0-26E7B41F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F927-C104-4A3F-BAD9-E1703159D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14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5B67-7EB1-444D-A400-CDCAF99CB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B2117-73D9-4A0D-A499-1FF7B9B55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4DFA6-4E6B-462C-B83C-B760EB0D4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B1B09-BC91-4B73-B833-16EE1046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EB7D-9472-4620-8A90-0728D9D41F73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D2366-C1ED-4C5C-BC91-B5C2FDB8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F702E-10D5-4928-8164-4CE79DBB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F927-C104-4A3F-BAD9-E1703159D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24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F691E-9ECB-498F-A61F-3BFEF4F2F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08DE9-E653-4631-9A64-D1804F9FE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D0292-7157-4FC0-B5D0-DAEB40EE3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CEB7D-9472-4620-8A90-0728D9D41F73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0CD1F-3600-43F8-B06B-B19E1089A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2DA1C-166B-48E9-9627-CE7FD9EB6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F927-C104-4A3F-BAD9-E1703159D05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-1399272816,&quot;Placement&quot;:&quot;Footer&quot;,&quot;Top&quot;:519.343,&quot;Left&quot;:451.105438,&quot;SlideWidth&quot;:960,&quot;SlideHeight&quot;:540}">
            <a:extLst>
              <a:ext uri="{FF2B5EF4-FFF2-40B4-BE49-F238E27FC236}">
                <a16:creationId xmlns:a16="http://schemas.microsoft.com/office/drawing/2014/main" id="{E9CD5B36-3A5B-414E-A4E2-EC477AFD945A}"/>
              </a:ext>
            </a:extLst>
          </p:cNvPr>
          <p:cNvSpPr txBox="1"/>
          <p:nvPr userDrawn="1"/>
        </p:nvSpPr>
        <p:spPr>
          <a:xfrm>
            <a:off x="5729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FF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02935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northyorks.gov.uk/your-council/consultations-and-engagement/current-consultations/joint-local-health-and-wellbeing-strategy-consulta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HASConsultation@northyorks.gov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9D1B-4370-448C-8479-3211BB2D2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962" y="2539206"/>
            <a:ext cx="9368155" cy="1779587"/>
          </a:xfrm>
        </p:spPr>
        <p:txBody>
          <a:bodyPr>
            <a:normAutofit/>
          </a:bodyPr>
          <a:lstStyle/>
          <a:p>
            <a:r>
              <a:rPr lang="en-GB" sz="4800" dirty="0"/>
              <a:t>North Yorkshire Joint Local Health and Wellbeing Strategy 2023 - 2030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2575F-126B-4B71-80FA-5251A399D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4644" y="4717097"/>
            <a:ext cx="9144000" cy="871220"/>
          </a:xfrm>
        </p:spPr>
        <p:txBody>
          <a:bodyPr>
            <a:normAutofit/>
          </a:bodyPr>
          <a:lstStyle/>
          <a:p>
            <a:r>
              <a:rPr lang="en-GB" sz="4800" dirty="0"/>
              <a:t>Consultation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9732A0-2218-4A4D-B5E0-F9D601DB9F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53360" y="679133"/>
            <a:ext cx="7325360" cy="15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85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70FFD-0E84-4452-BEC2-3DD7D0E09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Timescales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EDBDA-DD67-4498-B2B2-01E676DC1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Consultation 8</a:t>
            </a:r>
            <a:r>
              <a:rPr lang="en-GB" baseline="30000" dirty="0"/>
              <a:t>th</a:t>
            </a:r>
            <a:r>
              <a:rPr lang="en-GB" dirty="0"/>
              <a:t> January to 31</a:t>
            </a:r>
            <a:r>
              <a:rPr lang="en-GB" baseline="30000" dirty="0"/>
              <a:t>st</a:t>
            </a:r>
            <a:r>
              <a:rPr lang="en-GB" dirty="0"/>
              <a:t> March</a:t>
            </a:r>
          </a:p>
          <a:p>
            <a:r>
              <a:rPr lang="en-GB" dirty="0"/>
              <a:t>North Yorkshire Health and Wellbeing Board 22 May 2024</a:t>
            </a:r>
          </a:p>
          <a:p>
            <a:r>
              <a:rPr lang="en-GB" dirty="0"/>
              <a:t>Full Council 24 July 2024</a:t>
            </a:r>
          </a:p>
          <a:p>
            <a:r>
              <a:rPr lang="en-GB" dirty="0"/>
              <a:t>Publication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5FEE1E-7A20-43AA-9172-4F91DE1665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44640" y="5346383"/>
            <a:ext cx="5547360" cy="114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37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85C1-9EC6-4FDA-B90B-830B9A67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QR code for quick access to web page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B92CDE-9363-48C9-A32A-CCA6AB0A59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44640" y="5346383"/>
            <a:ext cx="5547360" cy="114649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A07ECB-FD07-4136-B228-CBABE073DC7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92" y="1901406"/>
            <a:ext cx="3888048" cy="3991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97034-89A5-45A6-BB4D-9D8D74B4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118"/>
            <a:ext cx="10515600" cy="928688"/>
          </a:xfrm>
        </p:spPr>
        <p:txBody>
          <a:bodyPr/>
          <a:lstStyle/>
          <a:p>
            <a:r>
              <a:rPr lang="en-GB" dirty="0"/>
              <a:t>Background to the strategy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A8FED-5F2C-403E-8CAF-7D6B62D8A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7775"/>
            <a:ext cx="10515600" cy="4957763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Health and Wellbeing Board is a statutory committee of North Yorkshire Council</a:t>
            </a:r>
          </a:p>
          <a:p>
            <a:r>
              <a:rPr lang="en-GB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Board membership includes North Yorkshire Council, Independent Care Boards, Healthwatch North Yorkshire, voluntary sector representative, care sector representative</a:t>
            </a:r>
            <a:endParaRPr lang="en-GB" sz="2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Health and wellbeing boards have a responsibility to produce a joint local health and wellbeing strategy, which </a:t>
            </a:r>
            <a:r>
              <a:rPr lang="en-GB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should: </a:t>
            </a:r>
          </a:p>
          <a:p>
            <a:pPr lvl="1"/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set out priorities to improve people’s health and reduce health inequalities </a:t>
            </a:r>
            <a:endParaRPr lang="en-GB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explain how the board will do this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/>
              <a:t>North Yorkshire Health and Wellbeing Board has drafted their new strategy and wants to find out what people think about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9C17F9-C785-48D3-BAE6-57BD947C2A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44640" y="5346383"/>
            <a:ext cx="5547360" cy="114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4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F6D2-DDC6-4251-BB25-631DD50B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does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0EB21-85B0-4657-B26C-81FB7F106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49593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i="0" u="none" strike="noStrike" baseline="0" dirty="0">
                <a:solidFill>
                  <a:srgbClr val="000000"/>
                </a:solidFill>
              </a:rPr>
              <a:t>Health inequalities: </a:t>
            </a:r>
            <a:r>
              <a:rPr lang="en-GB" sz="2400" b="0" i="0" u="none" strike="noStrike" baseline="0" dirty="0">
                <a:solidFill>
                  <a:srgbClr val="000000"/>
                </a:solidFill>
              </a:rPr>
              <a:t>avoidable, unfair and systematic differences in health between different groups of people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>
                <a:solidFill>
                  <a:srgbClr val="000000"/>
                </a:solidFill>
              </a:rPr>
              <a:t>North Yorkshire – overall good, but there are still inequalities:</a:t>
            </a:r>
            <a:endParaRPr lang="en-GB" sz="2400" b="0" i="0" u="none" strike="noStrike" baseline="0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solidFill>
                  <a:srgbClr val="000000"/>
                </a:solidFill>
              </a:rPr>
              <a:t>S</a:t>
            </a:r>
            <a:r>
              <a:rPr lang="en-GB" sz="2000" b="0" i="0" u="none" strike="noStrike" baseline="0" dirty="0">
                <a:solidFill>
                  <a:srgbClr val="000000"/>
                </a:solidFill>
              </a:rPr>
              <a:t>ome groups of people experience multiple overlapping risk factors for poor health, leading to extremely poor health outcomes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b="0" i="0" u="none" strike="noStrike" baseline="0" dirty="0">
                <a:solidFill>
                  <a:srgbClr val="000000"/>
                </a:solidFill>
              </a:rPr>
              <a:t>24 neighbourhoods in North Yorkshire that fall within the most deprived quintile in England, 20 of which are concentrated in Scarborough town and Whitby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solidFill>
                  <a:srgbClr val="000000"/>
                </a:solidFill>
              </a:rPr>
              <a:t>Also hidden inequalities within neighbourhoods </a:t>
            </a:r>
            <a:endParaRPr lang="en-GB" sz="2000" b="0" i="0" u="none" strike="noStrike" baseline="0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b="0" i="0" u="none" strike="noStrike" baseline="0" dirty="0">
                <a:solidFill>
                  <a:srgbClr val="000000"/>
                </a:solidFill>
              </a:rPr>
              <a:t>Health improvements at a population level – conditions that can be prevented or delayed (cancer, heart disease, musculoskeletal disorders, mental ill-health, dementia and respiratory diseases)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A88B0-9C39-4C15-BEDD-39971BAAD1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44640" y="5346383"/>
            <a:ext cx="5547360" cy="114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3AC1195-522A-47F7-AAFE-537B38DB9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760" y="1840554"/>
            <a:ext cx="10515600" cy="195769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13CFC1-819E-431A-AECB-0DF5A5A00A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44640" y="5346383"/>
            <a:ext cx="5547360" cy="114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7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3AF6CB-69A3-4BE0-B0EC-C6D9880BF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659765"/>
            <a:ext cx="10515600" cy="520675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5AED2A-F94F-4ED4-B765-71229D9C586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44640" y="5711508"/>
            <a:ext cx="5547360" cy="114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6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9FB1-11BC-4DB2-9F4F-73E329A35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Consultation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0A9E3-1962-4CDC-80EC-B0DFDF080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8</a:t>
            </a:r>
            <a:r>
              <a:rPr lang="en-GB" baseline="30000" dirty="0"/>
              <a:t>th</a:t>
            </a:r>
            <a:r>
              <a:rPr lang="en-GB" dirty="0"/>
              <a:t> January to 31</a:t>
            </a:r>
            <a:r>
              <a:rPr lang="en-GB" baseline="30000" dirty="0"/>
              <a:t>st</a:t>
            </a:r>
            <a:r>
              <a:rPr lang="en-GB" dirty="0"/>
              <a:t> March 2024</a:t>
            </a:r>
          </a:p>
          <a:p>
            <a:r>
              <a:rPr lang="en-GB" dirty="0"/>
              <a:t>Variety of ways to contribute: survey (+ easy read), online events, drop-in sessions at local libraries</a:t>
            </a:r>
          </a:p>
          <a:p>
            <a:r>
              <a:rPr lang="en-GB" dirty="0"/>
              <a:t>Also attending citizen voice meetings, partnership meetings</a:t>
            </a:r>
          </a:p>
          <a:p>
            <a:r>
              <a:rPr lang="en-GB" dirty="0"/>
              <a:t>Community conversations</a:t>
            </a:r>
          </a:p>
          <a:p>
            <a:r>
              <a:rPr lang="en-GB" dirty="0">
                <a:hlinkClick r:id="rId2"/>
              </a:rPr>
              <a:t>Joint Local Health and Wellbeing Strategy consultation | North Yorkshire Council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9DDDEB-1FC4-4AC4-95C6-AFA85D1E082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44640" y="5711508"/>
            <a:ext cx="5547360" cy="114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8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B3B4-8063-44AB-BC6D-EE5712A1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Library drop-in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42337-B7C0-432A-BBC9-63BE1389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600" y="1690688"/>
            <a:ext cx="6791960" cy="4351338"/>
          </a:xfrm>
        </p:spPr>
        <p:txBody>
          <a:bodyPr/>
          <a:lstStyle/>
          <a:p>
            <a:r>
              <a:rPr lang="en-GB" dirty="0"/>
              <a:t>Informal chats about health and wellbeing</a:t>
            </a:r>
          </a:p>
          <a:p>
            <a:r>
              <a:rPr lang="en-GB" dirty="0"/>
              <a:t>‘The One Thing’ - people’s priorities for health and wellbeing</a:t>
            </a:r>
          </a:p>
          <a:p>
            <a:r>
              <a:rPr lang="en-GB" dirty="0"/>
              <a:t>Photo Voice exhibition – created with </a:t>
            </a:r>
            <a:r>
              <a:rPr lang="en-GB" dirty="0" err="1"/>
              <a:t>Pomoc</a:t>
            </a:r>
            <a:r>
              <a:rPr lang="en-GB" dirty="0"/>
              <a:t> Community Scarborough &amp; Ryedale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E122D-0623-42AC-B2EC-326EEDFC2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576320" cy="3576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63E769-4F04-4DE0-AC19-57CDB2D890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44640" y="5711508"/>
            <a:ext cx="5547360" cy="114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85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B0BE8-A08A-44C3-9572-CDFD6F57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The One Thing </a:t>
            </a:r>
            <a:r>
              <a:rPr lang="en-GB" dirty="0"/>
              <a:t>community conversations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FDE06-EA53-4625-9BA8-460474F7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34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want to hear from a wide range of communities, including those who are sometimes called ‘seldom-heard’ or ‘marginalised’, to find out what matters most to them.  </a:t>
            </a:r>
          </a:p>
          <a:p>
            <a:pPr>
              <a:lnSpc>
                <a:spcPct val="115000"/>
              </a:lnSpc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</a:rPr>
              <a:t>Could you help us with this?</a:t>
            </a: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you work with communities and have events, community groups, coffee mornings etc already planned during our consultation period, would you be able to fit in a short conversation? </a:t>
            </a: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idea is to have a chat about health and wellbeing, and about </a:t>
            </a:r>
            <a:r>
              <a:rPr lang="en-GB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One Thing 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people would like to see happen to improve health and wellbeing for them, their community and where they live </a:t>
            </a: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help with the conversations, we have developed a brief facilitator guide and a pro-forma to capture feedback</a:t>
            </a:r>
          </a:p>
          <a:p>
            <a:pPr marL="0" indent="0">
              <a:lnSpc>
                <a:spcPct val="115000"/>
              </a:lnSpc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2E6C9-D7E6-4C08-ABD1-6A3F8A49EB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44640" y="5711508"/>
            <a:ext cx="5547360" cy="114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75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30351-8D21-4D18-BE8B-A17A388CE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B5658-1DEA-49E4-A809-42BCE65C7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Open to all but expect them to be of more interest to organisations </a:t>
            </a:r>
          </a:p>
          <a:p>
            <a:r>
              <a:rPr lang="en-GB" dirty="0"/>
              <a:t>Dates: </a:t>
            </a:r>
          </a:p>
          <a:p>
            <a:pPr lvl="1"/>
            <a:r>
              <a:rPr lang="en-GB" dirty="0"/>
              <a:t>Tuesday 23 January @ </a:t>
            </a:r>
            <a:r>
              <a:rPr lang="en-GB" dirty="0" err="1"/>
              <a:t>2.30pm</a:t>
            </a:r>
            <a:endParaRPr lang="en-GB" dirty="0"/>
          </a:p>
          <a:p>
            <a:pPr lvl="1"/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Wednesday 21 February @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6.30pm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Tuesday 5 March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@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2.30pm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HASConsultation@northyorks.gov.uk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Teams link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DD89D8-BD9F-466E-90F4-1D3EAE592E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44640" y="5711508"/>
            <a:ext cx="5547360" cy="114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DB6F16E701347AD9433DB53CD05BE" ma:contentTypeVersion="9" ma:contentTypeDescription="Create a new document." ma:contentTypeScope="" ma:versionID="f3fde781d7eecac52ad674057da75f93">
  <xsd:schema xmlns:xsd="http://www.w3.org/2001/XMLSchema" xmlns:xs="http://www.w3.org/2001/XMLSchema" xmlns:p="http://schemas.microsoft.com/office/2006/metadata/properties" xmlns:ns2="8671cdd1-6a96-4f02-a377-dca6ce74bdaf" xmlns:ns3="f6a22bf9-1c99-49e4-b921-96f421e90fac" targetNamespace="http://schemas.microsoft.com/office/2006/metadata/properties" ma:root="true" ma:fieldsID="7f9df12ed3b5ac81708a3b7a6c0c57aa" ns2:_="" ns3:_="">
    <xsd:import namespace="8671cdd1-6a96-4f02-a377-dca6ce74bdaf"/>
    <xsd:import namespace="f6a22bf9-1c99-49e4-b921-96f421e90f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1cdd1-6a96-4f02-a377-dca6ce74bd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22bf9-1c99-49e4-b921-96f421e90f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a22bf9-1c99-49e4-b921-96f421e90fac">
      <UserInfo>
        <DisplayName>Caroline O'Neill</DisplayName>
        <AccountId>58</AccountId>
        <AccountType/>
      </UserInfo>
      <UserInfo>
        <DisplayName>Carole Roberts</DisplayName>
        <AccountId>65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1FFEEB2-C475-4DA3-916A-97D7ABCA3E3E}"/>
</file>

<file path=customXml/itemProps2.xml><?xml version="1.0" encoding="utf-8"?>
<ds:datastoreItem xmlns:ds="http://schemas.openxmlformats.org/officeDocument/2006/customXml" ds:itemID="{0FA16B21-8982-4A63-A193-68163569476E}"/>
</file>

<file path=customXml/itemProps3.xml><?xml version="1.0" encoding="utf-8"?>
<ds:datastoreItem xmlns:ds="http://schemas.openxmlformats.org/officeDocument/2006/customXml" ds:itemID="{E089FFAA-CAF7-419D-83D8-D76336B9490D}"/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510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North Yorkshire Joint Local Health and Wellbeing Strategy 2023 - 2030 </vt:lpstr>
      <vt:lpstr>Background to the strategy </vt:lpstr>
      <vt:lpstr>Why does it matter?</vt:lpstr>
      <vt:lpstr>PowerPoint Presentation</vt:lpstr>
      <vt:lpstr>PowerPoint Presentation</vt:lpstr>
      <vt:lpstr>Consultation </vt:lpstr>
      <vt:lpstr>Library drop-in sessions</vt:lpstr>
      <vt:lpstr>The One Thing community conversations </vt:lpstr>
      <vt:lpstr>Online events</vt:lpstr>
      <vt:lpstr>Timescales </vt:lpstr>
      <vt:lpstr>QR code for quick access to web page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Yorkshire Joint Local Health and Wellbeing Strategy </dc:title>
  <dc:creator>Shanna Carrell</dc:creator>
  <cp:lastModifiedBy>Shanna Carrell</cp:lastModifiedBy>
  <cp:revision>27</cp:revision>
  <dcterms:created xsi:type="dcterms:W3CDTF">2024-01-10T08:41:25Z</dcterms:created>
  <dcterms:modified xsi:type="dcterms:W3CDTF">2024-01-10T16:00:37Z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ecdfc32-7be5-4b17-9f97-00453388bdd7_Enabled">
    <vt:lpwstr>true</vt:lpwstr>
  </property>
  <property fmtid="{D5CDD505-2E9C-101B-9397-08002B2CF9AE}" pid="3" name="MSIP_Label_3ecdfc32-7be5-4b17-9f97-00453388bdd7_SetDate">
    <vt:lpwstr>2024-01-10T08:43:11Z</vt:lpwstr>
  </property>
  <property fmtid="{D5CDD505-2E9C-101B-9397-08002B2CF9AE}" pid="4" name="MSIP_Label_3ecdfc32-7be5-4b17-9f97-00453388bdd7_Method">
    <vt:lpwstr>Standard</vt:lpwstr>
  </property>
  <property fmtid="{D5CDD505-2E9C-101B-9397-08002B2CF9AE}" pid="5" name="MSIP_Label_3ecdfc32-7be5-4b17-9f97-00453388bdd7_Name">
    <vt:lpwstr>OFFICIAL</vt:lpwstr>
  </property>
  <property fmtid="{D5CDD505-2E9C-101B-9397-08002B2CF9AE}" pid="6" name="MSIP_Label_3ecdfc32-7be5-4b17-9f97-00453388bdd7_SiteId">
    <vt:lpwstr>ad3d9c73-9830-44a1-b487-e1055441c70e</vt:lpwstr>
  </property>
  <property fmtid="{D5CDD505-2E9C-101B-9397-08002B2CF9AE}" pid="7" name="MSIP_Label_3ecdfc32-7be5-4b17-9f97-00453388bdd7_ActionId">
    <vt:lpwstr>5ff519ca-f692-43f3-890c-0000d62da96e</vt:lpwstr>
  </property>
  <property fmtid="{D5CDD505-2E9C-101B-9397-08002B2CF9AE}" pid="8" name="MSIP_Label_3ecdfc32-7be5-4b17-9f97-00453388bdd7_ContentBits">
    <vt:lpwstr>2</vt:lpwstr>
  </property>
  <property fmtid="{D5CDD505-2E9C-101B-9397-08002B2CF9AE}" pid="9" name="ContentTypeId">
    <vt:lpwstr>0x01010054EDB6F16E701347AD9433DB53CD05BE</vt:lpwstr>
  </property>
</Properties>
</file>