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2" r:id="rId5"/>
  </p:sldMasterIdLst>
  <p:notesMasterIdLst>
    <p:notesMasterId r:id="rId25"/>
  </p:notesMasterIdLst>
  <p:sldIdLst>
    <p:sldId id="260" r:id="rId6"/>
    <p:sldId id="292" r:id="rId7"/>
    <p:sldId id="287" r:id="rId8"/>
    <p:sldId id="279" r:id="rId9"/>
    <p:sldId id="289" r:id="rId10"/>
    <p:sldId id="290" r:id="rId11"/>
    <p:sldId id="291" r:id="rId12"/>
    <p:sldId id="282" r:id="rId13"/>
    <p:sldId id="280" r:id="rId14"/>
    <p:sldId id="281" r:id="rId15"/>
    <p:sldId id="283" r:id="rId16"/>
    <p:sldId id="276" r:id="rId17"/>
    <p:sldId id="278" r:id="rId18"/>
    <p:sldId id="288" r:id="rId19"/>
    <p:sldId id="295" r:id="rId20"/>
    <p:sldId id="286" r:id="rId21"/>
    <p:sldId id="293" r:id="rId22"/>
    <p:sldId id="284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FF"/>
    <a:srgbClr val="CC66FF"/>
    <a:srgbClr val="003F7D"/>
    <a:srgbClr val="004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7B8DD5-17A5-4258-8455-51B69E81100C}" v="23" dt="2024-04-16T07:15:48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 snapToGrid="0">
      <p:cViewPr varScale="1">
        <p:scale>
          <a:sx n="57" d="100"/>
          <a:sy n="57" d="100"/>
        </p:scale>
        <p:origin x="83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1420" y="-14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FBD3B-6B02-4083-959B-F3A3DAFDB70F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FE4FA-97E6-4549-96C6-12A38E9E9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39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E4FA-97E6-4549-96C6-12A38E9E99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82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E4FA-97E6-4549-96C6-12A38E9E996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8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E4FA-97E6-4549-96C6-12A38E9E996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49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E4FA-97E6-4549-96C6-12A38E9E996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89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E4FA-97E6-4549-96C6-12A38E9E996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8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91" y="1997317"/>
            <a:ext cx="7989887" cy="581818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650" y="2954889"/>
            <a:ext cx="7304088" cy="447113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32990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91" y="638417"/>
            <a:ext cx="7989887" cy="581818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4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650" y="1595988"/>
            <a:ext cx="7980228" cy="448712"/>
          </a:xfrm>
          <a:prstGeom prst="rect">
            <a:avLst/>
          </a:prstGeom>
        </p:spPr>
        <p:txBody>
          <a:bodyPr/>
          <a:lstStyle>
            <a:lvl1pPr marL="257175" marR="0" indent="-257175" algn="just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4592"/>
              </a:buClr>
              <a:buSzPct val="50000"/>
              <a:buFont typeface="Wingdings" pitchFamily="2" charset="2"/>
              <a:buNone/>
              <a:tabLst/>
              <a:def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  <a:lvl2pPr marL="557213" marR="0" indent="-214313" algn="just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4592"/>
              </a:buClr>
              <a:buSzPct val="50000"/>
              <a:buFont typeface="Wingdings" pitchFamily="2" charset="2"/>
              <a:buChar char="l"/>
              <a:tabLst/>
              <a:defRPr/>
            </a:lvl2pPr>
          </a:lstStyle>
          <a:p>
            <a:pPr lvl="0"/>
            <a:r>
              <a:rPr lang="en-US" altLang="en-US" noProof="0"/>
              <a:t>Click to edit Master subtitle style</a:t>
            </a:r>
            <a:endParaRPr kumimoji="0" lang="en-GB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130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91" y="638417"/>
            <a:ext cx="7989887" cy="581818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650" y="1595989"/>
            <a:ext cx="7304088" cy="447113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0688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476" y="2076191"/>
            <a:ext cx="7934000" cy="727006"/>
          </a:xfrm>
        </p:spPr>
        <p:txBody>
          <a:bodyPr anchor="t">
            <a:noAutofit/>
          </a:bodyPr>
          <a:lstStyle>
            <a:lvl1pPr algn="l">
              <a:defRPr sz="4400"/>
            </a:lvl1pPr>
          </a:lstStyle>
          <a:p>
            <a:r>
              <a:rPr lang="en-GB" dirty="0"/>
              <a:t>Master title Arial Bold 44pt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5476" y="2995760"/>
            <a:ext cx="6858000" cy="433249"/>
          </a:xfrm>
        </p:spPr>
        <p:txBody>
          <a:bodyPr>
            <a:noAutofit/>
          </a:bodyPr>
          <a:lstStyle>
            <a:lvl1pPr marL="0" indent="0" algn="l">
              <a:buNone/>
              <a:defRPr sz="2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en-GB" dirty="0"/>
              <a:t>Master text Arial 28pt</a:t>
            </a:r>
          </a:p>
        </p:txBody>
      </p:sp>
    </p:spTree>
    <p:extLst>
      <p:ext uri="{BB962C8B-B14F-4D97-AF65-F5344CB8AC3E}">
        <p14:creationId xmlns:p14="http://schemas.microsoft.com/office/powerpoint/2010/main" val="268816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475" y="2076191"/>
            <a:ext cx="8216633" cy="727006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 title Arial Bold 44pt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5476" y="2995760"/>
            <a:ext cx="6858000" cy="43324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en-GB" dirty="0"/>
              <a:t>Master text Arial 28pt</a:t>
            </a:r>
          </a:p>
        </p:txBody>
      </p:sp>
    </p:spTree>
    <p:extLst>
      <p:ext uri="{BB962C8B-B14F-4D97-AF65-F5344CB8AC3E}">
        <p14:creationId xmlns:p14="http://schemas.microsoft.com/office/powerpoint/2010/main" val="310287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863297437,&quot;Placement&quot;:&quot;Footer&quot;,&quot;Top&quot;:519.343,&quot;Left&quot;:306.088348,&quot;SlideWidth&quot;:720,&quot;SlideHeight&quot;:540}"/>
          <p:cNvSpPr txBox="1"/>
          <p:nvPr userDrawn="1"/>
        </p:nvSpPr>
        <p:spPr>
          <a:xfrm>
            <a:off x="3887322" y="6595656"/>
            <a:ext cx="1369357" cy="26234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OFFICIAL - SENSITIVE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345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Master title Arial Bold 44pt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Master text Arial 28pt</a:t>
            </a:r>
          </a:p>
          <a:p>
            <a:pPr lvl="1"/>
            <a:r>
              <a:rPr lang="en-GB" dirty="0"/>
              <a:t>Second level Arial 24pt</a:t>
            </a:r>
          </a:p>
          <a:p>
            <a:pPr lvl="2"/>
            <a:r>
              <a:rPr lang="en-GB" dirty="0"/>
              <a:t>Third level Arial 20pt</a:t>
            </a:r>
          </a:p>
          <a:p>
            <a:pPr lvl="3"/>
            <a:r>
              <a:rPr lang="en-GB" dirty="0"/>
              <a:t>Fourth level Arial 18pt</a:t>
            </a:r>
          </a:p>
          <a:p>
            <a:pPr lvl="4"/>
            <a:r>
              <a:rPr lang="en-GB" dirty="0"/>
              <a:t>Fifth level Arial 18pt</a:t>
            </a:r>
          </a:p>
        </p:txBody>
      </p:sp>
      <p:sp>
        <p:nvSpPr>
          <p:cNvPr id="4" name="MSIPCMContentMarking" descr="{&quot;HashCode&quot;:-1399272816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BB6EEA4C-672F-4BBB-B24D-BB398E7B4DAE}"/>
              </a:ext>
            </a:extLst>
          </p:cNvPr>
          <p:cNvSpPr txBox="1"/>
          <p:nvPr userDrawn="1"/>
        </p:nvSpPr>
        <p:spPr>
          <a:xfrm>
            <a:off x="4205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FF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20652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548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D943E954-F1C0-D617-88B9-ED2A1DF79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91" y="1997317"/>
            <a:ext cx="7989887" cy="581818"/>
          </a:xfrm>
        </p:spPr>
        <p:txBody>
          <a:bodyPr/>
          <a:lstStyle/>
          <a:p>
            <a:r>
              <a:rPr lang="en-GB" sz="3200" b="1" dirty="0"/>
              <a:t>EDI data and protected characteristics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6B413B-31EA-A2AF-3A67-28E357944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650" y="2954889"/>
            <a:ext cx="7304088" cy="447113"/>
          </a:xfrm>
        </p:spPr>
        <p:txBody>
          <a:bodyPr/>
          <a:lstStyle/>
          <a:p>
            <a:r>
              <a:rPr lang="en-GB" b="1" dirty="0">
                <a:ea typeface="+mj-ea"/>
              </a:rPr>
              <a:t>Equality and Inclusion Partnership</a:t>
            </a:r>
          </a:p>
          <a:p>
            <a:r>
              <a:rPr lang="en-GB" b="1" dirty="0">
                <a:ea typeface="+mj-ea"/>
              </a:rPr>
              <a:t>10 April 2024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E767CC20-74E0-2971-E2C2-CC4129FC9795}"/>
              </a:ext>
            </a:extLst>
          </p:cNvPr>
          <p:cNvSpPr txBox="1">
            <a:spLocks/>
          </p:cNvSpPr>
          <p:nvPr/>
        </p:nvSpPr>
        <p:spPr>
          <a:xfrm>
            <a:off x="342991" y="5090093"/>
            <a:ext cx="7304088" cy="367431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Colin Bainbridge</a:t>
            </a:r>
          </a:p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 Health Intelligence team</a:t>
            </a:r>
          </a:p>
        </p:txBody>
      </p:sp>
    </p:spTree>
    <p:extLst>
      <p:ext uri="{BB962C8B-B14F-4D97-AF65-F5344CB8AC3E}">
        <p14:creationId xmlns:p14="http://schemas.microsoft.com/office/powerpoint/2010/main" val="167091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33CE9-1350-DEF0-FCB9-D4803088A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Gypsy or Irish Traveller</a:t>
            </a:r>
          </a:p>
        </p:txBody>
      </p:sp>
      <p:pic>
        <p:nvPicPr>
          <p:cNvPr id="5" name="Picture 4" descr="A map of ireland with red and blue areas&#10;&#10;Description automatically generated">
            <a:extLst>
              <a:ext uri="{FF2B5EF4-FFF2-40B4-BE49-F238E27FC236}">
                <a16:creationId xmlns:a16="http://schemas.microsoft.com/office/drawing/2014/main" id="{50DADDED-3B56-AAB3-B51E-52B31A1B0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20235"/>
            <a:ext cx="6785811" cy="4802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3C54A6-5BF4-56B4-A6D7-9CBBD00648AD}"/>
              </a:ext>
            </a:extLst>
          </p:cNvPr>
          <p:cNvSpPr txBox="1"/>
          <p:nvPr/>
        </p:nvSpPr>
        <p:spPr>
          <a:xfrm>
            <a:off x="342990" y="6154810"/>
            <a:ext cx="79898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100" dirty="0">
                <a:latin typeface="Arial"/>
              </a:rPr>
              <a:t>Note: </a:t>
            </a:r>
            <a:r>
              <a:rPr lang="en-GB" sz="1100" b="0" i="0" dirty="0">
                <a:solidFill>
                  <a:srgbClr val="222222"/>
                </a:solidFill>
                <a:effectLst/>
                <a:latin typeface="opensans"/>
              </a:rPr>
              <a:t>ONS may have applied statistical disclosure control to the data, to preserve confidentiality</a:t>
            </a:r>
            <a:endParaRPr lang="en-GB" altLang="en-US" sz="1100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5E96F2-4AD4-5B22-9344-A1B52A36F93F}"/>
              </a:ext>
            </a:extLst>
          </p:cNvPr>
          <p:cNvSpPr txBox="1"/>
          <p:nvPr/>
        </p:nvSpPr>
        <p:spPr>
          <a:xfrm>
            <a:off x="6629400" y="1357232"/>
            <a:ext cx="23702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550 people across North Yorkshire identified at Gypsy or Irish Traveller in Census 2021 (around 0.7% of the population)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E9E83-38CC-3375-91B1-C57E949B2F3F}"/>
              </a:ext>
            </a:extLst>
          </p:cNvPr>
          <p:cNvSpPr txBox="1"/>
          <p:nvPr/>
        </p:nvSpPr>
        <p:spPr>
          <a:xfrm>
            <a:off x="6629400" y="3564286"/>
            <a:ext cx="23702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The largest population was in Selby district (156 people), followed by Hambleton District (111 people). </a:t>
            </a:r>
          </a:p>
        </p:txBody>
      </p:sp>
    </p:spTree>
    <p:extLst>
      <p:ext uri="{BB962C8B-B14F-4D97-AF65-F5344CB8AC3E}">
        <p14:creationId xmlns:p14="http://schemas.microsoft.com/office/powerpoint/2010/main" val="101322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8F8BB5-CB91-5FA3-9FBF-F0D9E904D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20235"/>
            <a:ext cx="6797328" cy="4807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35186-7425-D5C9-1890-0875685035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Roma population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60BFE-C096-1150-692E-46DF19155261}"/>
              </a:ext>
            </a:extLst>
          </p:cNvPr>
          <p:cNvSpPr txBox="1"/>
          <p:nvPr/>
        </p:nvSpPr>
        <p:spPr>
          <a:xfrm>
            <a:off x="342990" y="6112842"/>
            <a:ext cx="79898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100" dirty="0">
                <a:latin typeface="Arial"/>
              </a:rPr>
              <a:t>Note: </a:t>
            </a:r>
            <a:r>
              <a:rPr lang="en-GB" sz="1100" b="0" i="0" dirty="0">
                <a:solidFill>
                  <a:srgbClr val="222222"/>
                </a:solidFill>
                <a:effectLst/>
                <a:latin typeface="opensans"/>
              </a:rPr>
              <a:t>ONS may have applied statistical disclosure control to the data, to preserve confidentiality</a:t>
            </a:r>
            <a:endParaRPr lang="en-GB" altLang="en-US" sz="1100" dirty="0"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67FFA-8217-032C-D9D9-95B4D20FA76D}"/>
              </a:ext>
            </a:extLst>
          </p:cNvPr>
          <p:cNvSpPr txBox="1"/>
          <p:nvPr/>
        </p:nvSpPr>
        <p:spPr>
          <a:xfrm>
            <a:off x="6629400" y="1357232"/>
            <a:ext cx="23702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348 people across North Yorkshire identified at Roma in Census 2021 (around 0.3% of the population)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5F327-335C-E8B5-3676-292A05927AE5}"/>
              </a:ext>
            </a:extLst>
          </p:cNvPr>
          <p:cNvSpPr txBox="1"/>
          <p:nvPr/>
        </p:nvSpPr>
        <p:spPr>
          <a:xfrm>
            <a:off x="6629399" y="3344356"/>
            <a:ext cx="23702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The largest population was in Scarborough Borough (136 people), followed by Harrogate District (105 people). </a:t>
            </a:r>
          </a:p>
        </p:txBody>
      </p:sp>
    </p:spTree>
    <p:extLst>
      <p:ext uri="{BB962C8B-B14F-4D97-AF65-F5344CB8AC3E}">
        <p14:creationId xmlns:p14="http://schemas.microsoft.com/office/powerpoint/2010/main" val="2222292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Sexual orientation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83108" y="1221807"/>
            <a:ext cx="8249770" cy="1214899"/>
          </a:xfrm>
          <a:prstGeom prst="rect">
            <a:avLst/>
          </a:prstGeom>
        </p:spPr>
        <p:txBody>
          <a:bodyPr/>
          <a:lstStyle>
            <a:lvl1pPr marL="257175" marR="0" indent="-257175" algn="just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4592"/>
              </a:buClr>
              <a:buSzPct val="50000"/>
              <a:buFont typeface="Wingdings" pitchFamily="2" charset="2"/>
              <a:buNone/>
              <a:tabLst/>
              <a:def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557213" marR="0" indent="-214313" algn="just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4592"/>
              </a:buClr>
              <a:buSzPct val="50000"/>
              <a:buFont typeface="Wingdings" pitchFamily="2" charset="2"/>
              <a:buChar char="l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0" algn="l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6FAF9-F63F-4EB3-865D-9A60FC67CBC0}"/>
              </a:ext>
            </a:extLst>
          </p:cNvPr>
          <p:cNvSpPr txBox="1"/>
          <p:nvPr/>
        </p:nvSpPr>
        <p:spPr>
          <a:xfrm>
            <a:off x="342990" y="1343344"/>
            <a:ext cx="85844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2021 was the first time that the Census had asked about sexual orientation. It was only asked of those aged 16 years and over.</a:t>
            </a:r>
          </a:p>
          <a:p>
            <a:endParaRPr lang="en-GB" altLang="en-US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B1822-9EF1-408F-8275-C8057CD226EE}"/>
              </a:ext>
            </a:extLst>
          </p:cNvPr>
          <p:cNvSpPr txBox="1"/>
          <p:nvPr/>
        </p:nvSpPr>
        <p:spPr>
          <a:xfrm>
            <a:off x="351418" y="2808733"/>
            <a:ext cx="37301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91.2% of people in North Yorkshire answered that they were straight or heterosexual - a larger proportion than nationally (89.4%).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0BDE6-8729-4920-80EF-FFDA74922A84}"/>
              </a:ext>
            </a:extLst>
          </p:cNvPr>
          <p:cNvSpPr txBox="1"/>
          <p:nvPr/>
        </p:nvSpPr>
        <p:spPr>
          <a:xfrm>
            <a:off x="351418" y="4314327"/>
            <a:ext cx="3591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2.2% of people in North Yorkshire </a:t>
            </a:r>
            <a:r>
              <a:rPr lang="en-GB" altLang="en-US" dirty="0"/>
              <a:t>(11,290 people) identified </a:t>
            </a:r>
            <a:r>
              <a:rPr lang="en-GB" altLang="en-US" dirty="0">
                <a:latin typeface="Arial"/>
              </a:rPr>
              <a:t>with an LGB+ orientation compared with 3.1% nationally.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F690B3-8A16-A2EA-4396-0BFF918C9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993" y="2730998"/>
            <a:ext cx="4584589" cy="2755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050F75-0BD3-7F40-2B90-370A53D453A8}"/>
              </a:ext>
            </a:extLst>
          </p:cNvPr>
          <p:cNvSpPr txBox="1"/>
          <p:nvPr/>
        </p:nvSpPr>
        <p:spPr>
          <a:xfrm>
            <a:off x="351418" y="2084667"/>
            <a:ext cx="8584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6.6% of people in North Yorkshire did not answer the question (7.5% nationally).</a:t>
            </a:r>
          </a:p>
          <a:p>
            <a:endParaRPr lang="en-GB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44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Sexual orientation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83108" y="1221807"/>
            <a:ext cx="8249770" cy="1214899"/>
          </a:xfrm>
          <a:prstGeom prst="rect">
            <a:avLst/>
          </a:prstGeom>
        </p:spPr>
        <p:txBody>
          <a:bodyPr/>
          <a:lstStyle>
            <a:lvl1pPr marL="257175" marR="0" indent="-257175" algn="just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4592"/>
              </a:buClr>
              <a:buSzPct val="50000"/>
              <a:buFont typeface="Wingdings" pitchFamily="2" charset="2"/>
              <a:buNone/>
              <a:tabLst/>
              <a:def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557213" marR="0" indent="-214313" algn="just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4592"/>
              </a:buClr>
              <a:buSzPct val="50000"/>
              <a:buFont typeface="Wingdings" pitchFamily="2" charset="2"/>
              <a:buChar char="l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0" algn="l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563BD7-7070-4D12-9E8B-9D895BF85D91}"/>
              </a:ext>
            </a:extLst>
          </p:cNvPr>
          <p:cNvSpPr txBox="1"/>
          <p:nvPr/>
        </p:nvSpPr>
        <p:spPr>
          <a:xfrm>
            <a:off x="279779" y="1324835"/>
            <a:ext cx="37868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The largest LGB+ orientation in North Yorkshire was ‘gay or lesbian’ (1.1%), as it was nationally (1.5%). ‘Bisexual’ was the second largest orientation, at 0.9%, compared with 1.3% nationally.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D3A430-3EDA-4762-B74C-D2E69054F4BA}"/>
              </a:ext>
            </a:extLst>
          </p:cNvPr>
          <p:cNvSpPr txBox="1"/>
          <p:nvPr/>
        </p:nvSpPr>
        <p:spPr>
          <a:xfrm>
            <a:off x="4607088" y="5050969"/>
            <a:ext cx="4193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200" dirty="0">
                <a:latin typeface="Arial"/>
              </a:rPr>
              <a:t>* Because the question was voluntary, there were differences in response rates between areas, so caution should be used when comparing figures for different areas.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E1510D-3D83-489D-A01E-D44AA53FE79B}"/>
              </a:ext>
            </a:extLst>
          </p:cNvPr>
          <p:cNvSpPr txBox="1"/>
          <p:nvPr/>
        </p:nvSpPr>
        <p:spPr>
          <a:xfrm>
            <a:off x="4607087" y="3666631"/>
            <a:ext cx="39904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Scarborough district had the largest proportion </a:t>
            </a:r>
            <a:r>
              <a:rPr lang="en-GB" altLang="en-US" dirty="0"/>
              <a:t>of people in North Yorkshire who identified</a:t>
            </a:r>
            <a:r>
              <a:rPr lang="en-GB" altLang="en-US" dirty="0">
                <a:latin typeface="Arial"/>
              </a:rPr>
              <a:t> with an LGB+ orientation (2.8%).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AA929-D09C-CBDC-716B-475D27A4C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345" y="563349"/>
            <a:ext cx="4584589" cy="2755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C597BB-4FE6-CEE2-F48B-80E0174AB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79" y="3539021"/>
            <a:ext cx="4247389" cy="25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5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71C4-1E4E-78CB-7F6F-D168FAB27C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Gender identity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00D23-424E-66E4-DA22-3DF5DD174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70" y="3068095"/>
            <a:ext cx="4584589" cy="2755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AADC5-173C-FC1E-7552-0E2CF3796BBF}"/>
              </a:ext>
            </a:extLst>
          </p:cNvPr>
          <p:cNvSpPr txBox="1"/>
          <p:nvPr/>
        </p:nvSpPr>
        <p:spPr>
          <a:xfrm>
            <a:off x="342990" y="6178874"/>
            <a:ext cx="79898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100" dirty="0">
                <a:latin typeface="Arial"/>
              </a:rPr>
              <a:t>Note: </a:t>
            </a:r>
            <a:r>
              <a:rPr lang="en-GB" sz="1100" b="0" i="0" dirty="0">
                <a:solidFill>
                  <a:srgbClr val="222222"/>
                </a:solidFill>
                <a:effectLst/>
                <a:latin typeface="opensans"/>
              </a:rPr>
              <a:t>ONS may have applied statistical disclosure control to the data, to preserve confidentiality</a:t>
            </a:r>
            <a:endParaRPr lang="en-GB" altLang="en-US" sz="1100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03FF6-23E0-DA9A-1AE6-C7DB72FFE29E}"/>
              </a:ext>
            </a:extLst>
          </p:cNvPr>
          <p:cNvSpPr txBox="1"/>
          <p:nvPr/>
        </p:nvSpPr>
        <p:spPr>
          <a:xfrm>
            <a:off x="342990" y="1343344"/>
            <a:ext cx="85844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2021 was the first time that the Census had asked about gender identity. It was only asked of those aged 16 years and over and was a voluntary question.</a:t>
            </a:r>
          </a:p>
          <a:p>
            <a:endParaRPr lang="en-GB" altLang="en-US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48EE2-C049-8543-319C-E46FD1441443}"/>
              </a:ext>
            </a:extLst>
          </p:cNvPr>
          <p:cNvSpPr txBox="1"/>
          <p:nvPr/>
        </p:nvSpPr>
        <p:spPr>
          <a:xfrm>
            <a:off x="342990" y="2066617"/>
            <a:ext cx="8584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0.3% of usual North Yorkshire residents aged 16 and over answered that they had a different gender identity to the sex that was registered at birth (0.6% nationally).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2B3648-2589-2085-3777-B748633BCC66}"/>
              </a:ext>
            </a:extLst>
          </p:cNvPr>
          <p:cNvSpPr txBox="1"/>
          <p:nvPr/>
        </p:nvSpPr>
        <p:spPr>
          <a:xfrm>
            <a:off x="5395712" y="3221722"/>
            <a:ext cx="3319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This equated to almost 1,500 people across North Yorkshire.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BEA6D3-547B-BE8A-AEB3-CFF8B7D34F96}"/>
              </a:ext>
            </a:extLst>
          </p:cNvPr>
          <p:cNvSpPr txBox="1"/>
          <p:nvPr/>
        </p:nvSpPr>
        <p:spPr>
          <a:xfrm>
            <a:off x="5395712" y="4085996"/>
            <a:ext cx="33197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Those who said that they were different from sex registered at birth but no gender identity specified made up the largest group (598 people).</a:t>
            </a:r>
          </a:p>
        </p:txBody>
      </p:sp>
    </p:spTree>
    <p:extLst>
      <p:ext uri="{BB962C8B-B14F-4D97-AF65-F5344CB8AC3E}">
        <p14:creationId xmlns:p14="http://schemas.microsoft.com/office/powerpoint/2010/main" val="1170733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id="{F1E28450-24FD-94D1-2BDB-1C1AD9DA9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76" y="2995760"/>
            <a:ext cx="6858000" cy="433249"/>
          </a:xfrm>
        </p:spPr>
        <p:txBody>
          <a:bodyPr>
            <a:normAutofit lnSpcReduction="10000"/>
          </a:bodyPr>
          <a:lstStyle/>
          <a:p>
            <a:r>
              <a:rPr lang="en-GB" sz="2800" b="1" dirty="0">
                <a:ea typeface="+mj-ea"/>
              </a:rPr>
              <a:t>Provision of unpaid care</a:t>
            </a:r>
          </a:p>
          <a:p>
            <a:endParaRPr lang="en-GB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840071CE-FC51-4799-2540-14DA75A5B6CD}"/>
              </a:ext>
            </a:extLst>
          </p:cNvPr>
          <p:cNvSpPr txBox="1">
            <a:spLocks/>
          </p:cNvSpPr>
          <p:nvPr/>
        </p:nvSpPr>
        <p:spPr>
          <a:xfrm>
            <a:off x="345476" y="3621572"/>
            <a:ext cx="6858000" cy="4332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884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766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649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532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415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ea typeface="+mj-ea"/>
              </a:rPr>
              <a:t>Census 2021 deep dive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6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8CA30-F129-B725-C659-F7F2A9C990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Provision of unpaid care by sexual orientation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C8C00-63F5-7018-CAA3-F9804A2123E4}"/>
              </a:ext>
            </a:extLst>
          </p:cNvPr>
          <p:cNvSpPr txBox="1"/>
          <p:nvPr/>
        </p:nvSpPr>
        <p:spPr>
          <a:xfrm>
            <a:off x="342991" y="1351886"/>
            <a:ext cx="37868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Around 53,700 people in North Yorkshire said that they provided unpaid care in 2021 – 8.6% of the population aged 5 and over.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8B9AA-1E7B-4363-9BBE-BD3B016240BA}"/>
              </a:ext>
            </a:extLst>
          </p:cNvPr>
          <p:cNvSpPr txBox="1"/>
          <p:nvPr/>
        </p:nvSpPr>
        <p:spPr>
          <a:xfrm>
            <a:off x="342991" y="2660628"/>
            <a:ext cx="37868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Data on unpaid carers by sexual orientation is only available for ages 16+ but figures for LGB+ groups are higher than for the ‘straight or heterosexual’ group.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DD220-6920-B311-2569-D11CE9B39150}"/>
              </a:ext>
            </a:extLst>
          </p:cNvPr>
          <p:cNvSpPr txBox="1"/>
          <p:nvPr/>
        </p:nvSpPr>
        <p:spPr>
          <a:xfrm>
            <a:off x="342991" y="4304940"/>
            <a:ext cx="7989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The bisexual group provide the largest proportion of care for 19 hours or less per week (6.3% compared with 5.6% of the overall population).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65C0C5-F3CE-DA4C-69B9-4B36B5C0080C}"/>
              </a:ext>
            </a:extLst>
          </p:cNvPr>
          <p:cNvSpPr txBox="1"/>
          <p:nvPr/>
        </p:nvSpPr>
        <p:spPr>
          <a:xfrm>
            <a:off x="342991" y="5074660"/>
            <a:ext cx="79898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Those of ‘other sexual orientations’ provide the largest proportion of care for 20 to 29 hours and 50 hours or more per week, with around 12.7% of people in this group providing some hours of unpaid care.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5EDEB0-6D24-2D24-855B-EEF8D05AEB6F}"/>
              </a:ext>
            </a:extLst>
          </p:cNvPr>
          <p:cNvSpPr txBox="1"/>
          <p:nvPr/>
        </p:nvSpPr>
        <p:spPr>
          <a:xfrm>
            <a:off x="342990" y="6178874"/>
            <a:ext cx="79898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100" dirty="0">
                <a:latin typeface="Arial"/>
              </a:rPr>
              <a:t>Note: percentages are based on small numbers in some categories and should be used with caution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CF3A53-B401-5061-A71F-A094F9E58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057" y="1458867"/>
            <a:ext cx="4913802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75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8CA30-F129-B725-C659-F7F2A9C990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Provision of unpaid care by gender identity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C8C00-63F5-7018-CAA3-F9804A2123E4}"/>
              </a:ext>
            </a:extLst>
          </p:cNvPr>
          <p:cNvSpPr txBox="1"/>
          <p:nvPr/>
        </p:nvSpPr>
        <p:spPr>
          <a:xfrm>
            <a:off x="342990" y="4322140"/>
            <a:ext cx="8139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The proportion of trans women providing unpaid care was the highest across all gender identities (14.4% compared with 10.2% across all gender identities).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D6F690-81BF-0BE0-8373-794E08B2C1E4}"/>
              </a:ext>
            </a:extLst>
          </p:cNvPr>
          <p:cNvSpPr txBox="1"/>
          <p:nvPr/>
        </p:nvSpPr>
        <p:spPr>
          <a:xfrm>
            <a:off x="342990" y="6178874"/>
            <a:ext cx="79898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100" dirty="0">
                <a:latin typeface="Arial"/>
              </a:rPr>
              <a:t>Note: percentages are based on small numbers in some categories and should be used with caution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1F7AB-0BB8-F272-6BE6-1BD0B74A9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15" y="1367320"/>
            <a:ext cx="6200169" cy="2755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E70BD0-5058-5BB9-C8CD-C4557752E37D}"/>
              </a:ext>
            </a:extLst>
          </p:cNvPr>
          <p:cNvSpPr txBox="1"/>
          <p:nvPr/>
        </p:nvSpPr>
        <p:spPr>
          <a:xfrm>
            <a:off x="342990" y="5040663"/>
            <a:ext cx="81392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Trans men provided the largest proportion of care for 50 hours or more per week (3.5%) – slightly higher than trans women (3.4%) and higher than across all gender identities (2.9%).</a:t>
            </a:r>
          </a:p>
        </p:txBody>
      </p:sp>
    </p:spTree>
    <p:extLst>
      <p:ext uri="{BB962C8B-B14F-4D97-AF65-F5344CB8AC3E}">
        <p14:creationId xmlns:p14="http://schemas.microsoft.com/office/powerpoint/2010/main" val="2824900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8CA30-F129-B725-C659-F7F2A9C990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Provision of unpaid care by ethnic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53CF52-CBB5-7F4D-BB0C-CF3A9225D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50" y="1348280"/>
            <a:ext cx="5188146" cy="44504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EC4F3A-F745-E4E5-B344-3AFA109C03E9}"/>
              </a:ext>
            </a:extLst>
          </p:cNvPr>
          <p:cNvSpPr txBox="1"/>
          <p:nvPr/>
        </p:nvSpPr>
        <p:spPr>
          <a:xfrm>
            <a:off x="342990" y="6178874"/>
            <a:ext cx="79898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100" dirty="0">
                <a:latin typeface="Arial"/>
              </a:rPr>
              <a:t>Note: percentages are based on small numbers in some categories and should be used with caution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9E9A8F-E4BC-E90A-8BAF-863E55037DE7}"/>
              </a:ext>
            </a:extLst>
          </p:cNvPr>
          <p:cNvSpPr txBox="1"/>
          <p:nvPr/>
        </p:nvSpPr>
        <p:spPr>
          <a:xfrm>
            <a:off x="5702968" y="1348280"/>
            <a:ext cx="31763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10.7% of those in the Gypsy or Irish Traveller ethnic group provide unpaid care – the largest proportion of all ethnic groups. This compared with 9.1% across all groups.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1DAFF-3448-4577-07A1-A5564F0B4BBD}"/>
              </a:ext>
            </a:extLst>
          </p:cNvPr>
          <p:cNvSpPr txBox="1"/>
          <p:nvPr/>
        </p:nvSpPr>
        <p:spPr>
          <a:xfrm>
            <a:off x="5702967" y="3586814"/>
            <a:ext cx="31763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The Gypsy or Irish Traveller ethnic group also provide the largest proportion of care for 50 hours or more per week – 4.7% compared with 2.6% across all groups.</a:t>
            </a:r>
          </a:p>
        </p:txBody>
      </p:sp>
    </p:spTree>
    <p:extLst>
      <p:ext uri="{BB962C8B-B14F-4D97-AF65-F5344CB8AC3E}">
        <p14:creationId xmlns:p14="http://schemas.microsoft.com/office/powerpoint/2010/main" val="2129467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01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A024E-1F40-2BF1-C6D9-12A76B41AE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1727E-A167-9CC1-E990-ADC62E9C4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91" y="5995227"/>
            <a:ext cx="4962935" cy="448712"/>
          </a:xfrm>
        </p:spPr>
        <p:txBody>
          <a:bodyPr/>
          <a:lstStyle/>
          <a:p>
            <a:pPr marL="722313" indent="-722313" defTabSz="722313"/>
            <a:r>
              <a:rPr lang="en-GB" sz="1200" dirty="0"/>
              <a:t>Sources:	1981 &amp; 1991 Census; Mid-year population estimates;</a:t>
            </a:r>
          </a:p>
          <a:p>
            <a:pPr marL="722313" indent="-722313" defTabSz="722313"/>
            <a:r>
              <a:rPr lang="en-GB" sz="1200" dirty="0"/>
              <a:t>	and 2018-based sub national population projections, 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16D649-403C-8428-ADA0-E93A3F865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174" y="534791"/>
            <a:ext cx="6706536" cy="52109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7868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A024E-1F40-2BF1-C6D9-12A76B41AE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Age and sex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BBCC6-E415-15E3-EBC2-E66E46409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91" y="2649238"/>
            <a:ext cx="3870736" cy="2759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A4DEA8-58F9-07C6-10B9-EF11B4100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243" y="4842045"/>
            <a:ext cx="2581635" cy="167663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96BA36-394B-6D37-E7A3-8BD908764575}"/>
              </a:ext>
            </a:extLst>
          </p:cNvPr>
          <p:cNvSpPr txBox="1"/>
          <p:nvPr/>
        </p:nvSpPr>
        <p:spPr>
          <a:xfrm>
            <a:off x="342991" y="1262651"/>
            <a:ext cx="4513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North Yorkshire has a lower proportion of young and working age people than the national average but a higher proportion of older people.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3C0958-F47C-CD0A-9A87-C00BB4A2ADC3}"/>
              </a:ext>
            </a:extLst>
          </p:cNvPr>
          <p:cNvSpPr txBox="1"/>
          <p:nvPr/>
        </p:nvSpPr>
        <p:spPr>
          <a:xfrm>
            <a:off x="4856449" y="3471691"/>
            <a:ext cx="3870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The </a:t>
            </a:r>
            <a:r>
              <a:rPr lang="en-GB" dirty="0" err="1">
                <a:latin typeface="Arial"/>
              </a:rPr>
              <a:t>Filey</a:t>
            </a:r>
            <a:r>
              <a:rPr lang="en-GB" dirty="0">
                <a:latin typeface="Arial"/>
              </a:rPr>
              <a:t> &amp; </a:t>
            </a:r>
            <a:r>
              <a:rPr lang="en-GB" dirty="0" err="1">
                <a:latin typeface="Arial"/>
              </a:rPr>
              <a:t>Hunmanby</a:t>
            </a:r>
            <a:r>
              <a:rPr lang="en-GB" dirty="0">
                <a:latin typeface="Arial"/>
              </a:rPr>
              <a:t> MSOA has the highest proportion of people aged 65 and over (36.3%)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B36D83-612C-E09F-0BFE-75C58996C63C}"/>
              </a:ext>
            </a:extLst>
          </p:cNvPr>
          <p:cNvSpPr txBox="1"/>
          <p:nvPr/>
        </p:nvSpPr>
        <p:spPr>
          <a:xfrm>
            <a:off x="342991" y="5595349"/>
            <a:ext cx="5309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Across North Yorkshire as a whole the proportion of males and females is broadly equal.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960942-6616-050D-7075-7E2601A09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793" y="638417"/>
            <a:ext cx="3600534" cy="216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3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5A1DF-B3FF-61AF-9D4E-CA1E305DF9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Disability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44CA6-557B-3579-C0C7-8BF668C2E22D}"/>
              </a:ext>
            </a:extLst>
          </p:cNvPr>
          <p:cNvSpPr txBox="1"/>
          <p:nvPr/>
        </p:nvSpPr>
        <p:spPr>
          <a:xfrm>
            <a:off x="342991" y="1329095"/>
            <a:ext cx="4513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108,000 North Yorkshire residents identified as being disabled under the Equality Act in Census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ED1BB-C6F8-E20E-03D6-B113E8836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441" y="1220235"/>
            <a:ext cx="4262518" cy="25620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8BE300-C5C3-8234-0E13-21E4BC23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90" y="3879984"/>
            <a:ext cx="4285859" cy="27556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DFA2A7-5920-523B-F013-237D813DEAAB}"/>
              </a:ext>
            </a:extLst>
          </p:cNvPr>
          <p:cNvSpPr txBox="1"/>
          <p:nvPr/>
        </p:nvSpPr>
        <p:spPr>
          <a:xfrm>
            <a:off x="342991" y="2347682"/>
            <a:ext cx="4262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This equates to 17.5% of the population – close to the national average of 17.5%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BCC5EF-2818-E8E0-9407-494F340CF02E}"/>
              </a:ext>
            </a:extLst>
          </p:cNvPr>
          <p:cNvSpPr txBox="1"/>
          <p:nvPr/>
        </p:nvSpPr>
        <p:spPr>
          <a:xfrm>
            <a:off x="342990" y="3035328"/>
            <a:ext cx="4397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Scarborough Borough had the highest proportion of disabled residents at 22.1%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49A32B-9997-8383-38AC-77BE2A215590}"/>
              </a:ext>
            </a:extLst>
          </p:cNvPr>
          <p:cNvSpPr txBox="1"/>
          <p:nvPr/>
        </p:nvSpPr>
        <p:spPr>
          <a:xfrm>
            <a:off x="4740441" y="4038993"/>
            <a:ext cx="4513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The proportion of disabled people increases with age, rising from 1.5% at age 2 and under to 41.2% at ages 75+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C5D9A8-391C-B99A-1015-E5387C50347D}"/>
              </a:ext>
            </a:extLst>
          </p:cNvPr>
          <p:cNvSpPr txBox="1"/>
          <p:nvPr/>
        </p:nvSpPr>
        <p:spPr>
          <a:xfrm>
            <a:off x="4740441" y="5122780"/>
            <a:ext cx="4513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At ages 75+ around 21% of people have their activity limited a little while a further 20% have their day-to-day activity limited a lot by disability</a:t>
            </a:r>
          </a:p>
        </p:txBody>
      </p:sp>
    </p:spTree>
    <p:extLst>
      <p:ext uri="{BB962C8B-B14F-4D97-AF65-F5344CB8AC3E}">
        <p14:creationId xmlns:p14="http://schemas.microsoft.com/office/powerpoint/2010/main" val="360100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4E740-C66E-1059-9BC7-9B74C4E9EA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Marriage and civil partnership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3B6C7-129B-FDDB-B78B-F349C656C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92" y="1475631"/>
            <a:ext cx="2627232" cy="36016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9F17B3-BC8B-439B-8361-15CF752A986C}"/>
              </a:ext>
            </a:extLst>
          </p:cNvPr>
          <p:cNvSpPr txBox="1"/>
          <p:nvPr/>
        </p:nvSpPr>
        <p:spPr>
          <a:xfrm>
            <a:off x="3838075" y="1475631"/>
            <a:ext cx="47885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Married or in a registered civil partnership made up 29.4% of the population of North Yorkshire aged 16 and above.</a:t>
            </a:r>
          </a:p>
          <a:p>
            <a:endParaRPr lang="en-GB" altLang="en-US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B9A45-16F0-1519-90F4-127ACE8B5CF4}"/>
              </a:ext>
            </a:extLst>
          </p:cNvPr>
          <p:cNvSpPr txBox="1"/>
          <p:nvPr/>
        </p:nvSpPr>
        <p:spPr>
          <a:xfrm>
            <a:off x="3838074" y="2398027"/>
            <a:ext cx="49629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This was the largest legal partnership status (51.1%) and a larger proportion than the national average (44.7%).</a:t>
            </a:r>
          </a:p>
          <a:p>
            <a:endParaRPr lang="en-GB" altLang="en-US" dirty="0"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CB9851-0A93-46AB-671C-EA6A826C0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074" y="3713006"/>
            <a:ext cx="4962935" cy="25843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7A8B12-57FF-C5C5-EFBA-14B56120DDFC}"/>
              </a:ext>
            </a:extLst>
          </p:cNvPr>
          <p:cNvSpPr txBox="1"/>
          <p:nvPr/>
        </p:nvSpPr>
        <p:spPr>
          <a:xfrm>
            <a:off x="342991" y="5312912"/>
            <a:ext cx="34108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The number of same sex civil partnerships have reduced from 32 male and 36 female in 2008 to 5 male and 7 female in 2022.</a:t>
            </a:r>
          </a:p>
          <a:p>
            <a:endParaRPr lang="en-GB" altLang="en-US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4C8EFE-1F6F-3C9D-1002-EFCC9D2F4010}"/>
              </a:ext>
            </a:extLst>
          </p:cNvPr>
          <p:cNvSpPr txBox="1"/>
          <p:nvPr/>
        </p:nvSpPr>
        <p:spPr>
          <a:xfrm>
            <a:off x="6740816" y="6412041"/>
            <a:ext cx="22894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100" dirty="0">
                <a:latin typeface="Arial"/>
              </a:rPr>
              <a:t>Source: </a:t>
            </a:r>
            <a:r>
              <a:rPr lang="en-GB" sz="1100" u="sng" dirty="0">
                <a:solidFill>
                  <a:srgbClr val="206095"/>
                </a:solidFill>
                <a:latin typeface="open sans" panose="020B0606030504020204" pitchFamily="34" charset="0"/>
              </a:rPr>
              <a:t>Civil partnerships</a:t>
            </a:r>
            <a:r>
              <a:rPr lang="en-GB" sz="1100" b="0" i="0" u="sng" dirty="0">
                <a:solidFill>
                  <a:srgbClr val="206095"/>
                </a:solidFill>
                <a:effectLst/>
                <a:latin typeface="open sans" panose="020B0606030504020204" pitchFamily="34" charset="0"/>
              </a:rPr>
              <a:t>, ONS</a:t>
            </a:r>
            <a:endParaRPr lang="en-GB" sz="1100" b="0" i="0" dirty="0">
              <a:solidFill>
                <a:srgbClr val="323132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altLang="en-US" sz="1100" dirty="0">
                <a:latin typeface="Arial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C8790-B568-C166-1D98-2E47330A5D00}"/>
              </a:ext>
            </a:extLst>
          </p:cNvPr>
          <p:cNvSpPr txBox="1"/>
          <p:nvPr/>
        </p:nvSpPr>
        <p:spPr>
          <a:xfrm>
            <a:off x="5948624" y="4197586"/>
            <a:ext cx="267801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altLang="en-US" sz="900" dirty="0">
                <a:latin typeface="Arial"/>
              </a:rPr>
              <a:t>Marriages of same-sex couples could take place in England and Wales from 29 March 2014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B0B66F-2B37-D499-45A6-15E1FD275610}"/>
              </a:ext>
            </a:extLst>
          </p:cNvPr>
          <p:cNvCxnSpPr/>
          <p:nvPr/>
        </p:nvCxnSpPr>
        <p:spPr>
          <a:xfrm flipH="1">
            <a:off x="6149591" y="4566918"/>
            <a:ext cx="591225" cy="1050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49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4E740-C66E-1059-9BC7-9B74C4E9EA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Pregnancy and maternity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3D517-4BE8-4987-5CC0-F4E7B8A8B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91" y="1343344"/>
            <a:ext cx="4578493" cy="45053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14546-FFC8-DE68-A787-24C63745AC08}"/>
              </a:ext>
            </a:extLst>
          </p:cNvPr>
          <p:cNvSpPr txBox="1"/>
          <p:nvPr/>
        </p:nvSpPr>
        <p:spPr>
          <a:xfrm>
            <a:off x="5065295" y="1343344"/>
            <a:ext cx="3862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No information available directly from the Census </a:t>
            </a:r>
          </a:p>
          <a:p>
            <a:endParaRPr lang="en-GB" altLang="en-US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22AC1-B86B-3E9B-52BC-6F8A9541C84F}"/>
              </a:ext>
            </a:extLst>
          </p:cNvPr>
          <p:cNvSpPr txBox="1"/>
          <p:nvPr/>
        </p:nvSpPr>
        <p:spPr>
          <a:xfrm>
            <a:off x="5065295" y="2181544"/>
            <a:ext cx="38621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Children aged under 1 year make up 0.8% of the North Yorkshire population – lower than the England average of 1.0%</a:t>
            </a:r>
          </a:p>
          <a:p>
            <a:endParaRPr lang="en-GB" altLang="en-US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A64FD-4406-D2F4-C7B6-72A49B446418}"/>
              </a:ext>
            </a:extLst>
          </p:cNvPr>
          <p:cNvSpPr txBox="1"/>
          <p:nvPr/>
        </p:nvSpPr>
        <p:spPr>
          <a:xfrm>
            <a:off x="5065295" y="3596011"/>
            <a:ext cx="38621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The highest rates (of 1.4%) are in urban Middle Super Output Areas (MSOAs) in Catterick Garrisons, Scarborough and Selby towns.</a:t>
            </a:r>
          </a:p>
          <a:p>
            <a:endParaRPr lang="en-GB" altLang="en-US" dirty="0"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B1DF3-A292-D1C3-2A7F-A68963CA7AC0}"/>
              </a:ext>
            </a:extLst>
          </p:cNvPr>
          <p:cNvSpPr txBox="1"/>
          <p:nvPr/>
        </p:nvSpPr>
        <p:spPr>
          <a:xfrm>
            <a:off x="5065295" y="4988209"/>
            <a:ext cx="386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Pateley Bridge &amp; Nidd Valley has the lowest rate (0.4%)</a:t>
            </a:r>
          </a:p>
        </p:txBody>
      </p:sp>
    </p:spTree>
    <p:extLst>
      <p:ext uri="{BB962C8B-B14F-4D97-AF65-F5344CB8AC3E}">
        <p14:creationId xmlns:p14="http://schemas.microsoft.com/office/powerpoint/2010/main" val="112567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D0111-A94F-4928-712D-402AD491B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Religion and belief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50157-4A62-2CE4-13E2-8A98F0F10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91" y="2375192"/>
            <a:ext cx="2638793" cy="42011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C07A95-18AD-3B49-3ED6-4B39DE82E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4794"/>
            <a:ext cx="4269237" cy="420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38DA52-A889-F24D-CF0E-9991F487FDA8}"/>
              </a:ext>
            </a:extLst>
          </p:cNvPr>
          <p:cNvSpPr txBox="1"/>
          <p:nvPr/>
        </p:nvSpPr>
        <p:spPr>
          <a:xfrm>
            <a:off x="342991" y="1243872"/>
            <a:ext cx="40485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55.6% of the North Yorkshire population are Christian – higher than the national average of 46.3%.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6A3AD-84B5-83B3-2764-FFDA867EBC5D}"/>
              </a:ext>
            </a:extLst>
          </p:cNvPr>
          <p:cNvSpPr txBox="1"/>
          <p:nvPr/>
        </p:nvSpPr>
        <p:spPr>
          <a:xfrm>
            <a:off x="4572000" y="4742255"/>
            <a:ext cx="42290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Catterick Garrison &amp; Colburn has the highest proportion of people specifying a non-Christian religious belief (9.5%) but figures for all areas of the County are below the national average (11.0%).</a:t>
            </a:r>
          </a:p>
        </p:txBody>
      </p:sp>
    </p:spTree>
    <p:extLst>
      <p:ext uri="{BB962C8B-B14F-4D97-AF65-F5344CB8AC3E}">
        <p14:creationId xmlns:p14="http://schemas.microsoft.com/office/powerpoint/2010/main" val="177448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Country of birth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83108" y="1221807"/>
            <a:ext cx="8249770" cy="1214899"/>
          </a:xfrm>
          <a:prstGeom prst="rect">
            <a:avLst/>
          </a:prstGeom>
        </p:spPr>
        <p:txBody>
          <a:bodyPr/>
          <a:lstStyle>
            <a:lvl1pPr marL="257175" marR="0" indent="-257175" algn="just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4592"/>
              </a:buClr>
              <a:buSzPct val="50000"/>
              <a:buFont typeface="Wingdings" pitchFamily="2" charset="2"/>
              <a:buNone/>
              <a:tabLst/>
              <a:def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557213" marR="0" indent="-214313" algn="just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4592"/>
              </a:buClr>
              <a:buSzPct val="50000"/>
              <a:buFont typeface="Wingdings" pitchFamily="2" charset="2"/>
              <a:buChar char="l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0" algn="l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6FAF9-F63F-4EB3-865D-9A60FC67CBC0}"/>
              </a:ext>
            </a:extLst>
          </p:cNvPr>
          <p:cNvSpPr txBox="1"/>
          <p:nvPr/>
        </p:nvSpPr>
        <p:spPr>
          <a:xfrm>
            <a:off x="4875862" y="4845759"/>
            <a:ext cx="4078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In total around </a:t>
            </a:r>
            <a:r>
              <a:rPr lang="en-GB" altLang="en-US" dirty="0">
                <a:latin typeface="Arial"/>
              </a:rPr>
              <a:t>40,550 North Yorkshire residents were born outside the UK.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52A57-AD23-4234-92B0-A9D7387C5D78}"/>
              </a:ext>
            </a:extLst>
          </p:cNvPr>
          <p:cNvSpPr txBox="1"/>
          <p:nvPr/>
        </p:nvSpPr>
        <p:spPr>
          <a:xfrm>
            <a:off x="342991" y="1219775"/>
            <a:ext cx="44905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6.6% of the North Yorkshire population were born outside the UK – a much smaller proportion than the national average of 17.4%.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26C0E-D314-4DE3-A2BC-48ECBFF0B081}"/>
              </a:ext>
            </a:extLst>
          </p:cNvPr>
          <p:cNvSpPr txBox="1"/>
          <p:nvPr/>
        </p:nvSpPr>
        <p:spPr>
          <a:xfrm>
            <a:off x="4875862" y="3738839"/>
            <a:ext cx="41691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Around 5,500 North Yorkshire residents were born in Poland - the most common non-UK country of birth.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9B044F-C74C-4B69-9A95-19B8D89ED47A}"/>
              </a:ext>
            </a:extLst>
          </p:cNvPr>
          <p:cNvSpPr txBox="1"/>
          <p:nvPr/>
        </p:nvSpPr>
        <p:spPr>
          <a:xfrm>
            <a:off x="246737" y="6035802"/>
            <a:ext cx="667142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latin typeface="Arial"/>
              </a:rPr>
              <a:t>* 'Other member countries in March 2001' exclude Ireland, France, Germany, Italy, Portugal and Spain</a:t>
            </a:r>
          </a:p>
          <a:p>
            <a:r>
              <a:rPr lang="en-GB" sz="1000" dirty="0">
                <a:latin typeface="Arial"/>
              </a:rPr>
              <a:t>** 'Other EU countries' exclude Lithuania, Poland, Romania, Croatia and other member countries in March 2001</a:t>
            </a:r>
          </a:p>
          <a:p>
            <a:r>
              <a:rPr lang="en-GB" sz="1000" dirty="0">
                <a:latin typeface="Arial"/>
              </a:rPr>
              <a:t>*** 'Other Southern Asia' excludes Afghanistan, India, Pakistan, Bangladesh and Sri Lanka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D7CE7-24DB-D430-0298-06009D8A0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90" y="3390104"/>
            <a:ext cx="4385421" cy="24948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AAFC8C-A7A8-BD76-5813-46EA5E262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558" y="782581"/>
            <a:ext cx="4169199" cy="25059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0CB307-AA60-4BF0-EAF6-5FF087B0D858}"/>
              </a:ext>
            </a:extLst>
          </p:cNvPr>
          <p:cNvSpPr txBox="1"/>
          <p:nvPr/>
        </p:nvSpPr>
        <p:spPr>
          <a:xfrm>
            <a:off x="342991" y="2518995"/>
            <a:ext cx="43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The highest rate is in Harrogate Borough, at 8.9%.</a:t>
            </a:r>
          </a:p>
        </p:txBody>
      </p:sp>
    </p:spTree>
    <p:extLst>
      <p:ext uri="{BB962C8B-B14F-4D97-AF65-F5344CB8AC3E}">
        <p14:creationId xmlns:p14="http://schemas.microsoft.com/office/powerpoint/2010/main" val="85176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C41BC-AF5A-30E0-1862-9606471BEB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Ethnic group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37BB6E-C224-B4D4-487A-874859FF5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761" y="275656"/>
            <a:ext cx="4020581" cy="24198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CE7519-BAC1-2724-942B-33E36FA54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91" y="2603866"/>
            <a:ext cx="4107319" cy="40417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5DD93E-B7DD-7CE0-8295-512EBD30B32E}"/>
              </a:ext>
            </a:extLst>
          </p:cNvPr>
          <p:cNvSpPr txBox="1"/>
          <p:nvPr/>
        </p:nvSpPr>
        <p:spPr>
          <a:xfrm>
            <a:off x="4859761" y="3429000"/>
            <a:ext cx="35984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Catterick Garrison &amp; Colburn MSOA has the highest proportion of non-white residents in North Yorkshire (</a:t>
            </a:r>
            <a:r>
              <a:rPr lang="en-GB" dirty="0"/>
              <a:t>15.2% of residents) </a:t>
            </a:r>
            <a:r>
              <a:rPr lang="en-GB" dirty="0">
                <a:latin typeface="Arial"/>
              </a:rPr>
              <a:t>but is well below the England average (19.0%).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E94D2D-D56B-B501-11F1-5B4310ABC151}"/>
              </a:ext>
            </a:extLst>
          </p:cNvPr>
          <p:cNvSpPr txBox="1"/>
          <p:nvPr/>
        </p:nvSpPr>
        <p:spPr>
          <a:xfrm>
            <a:off x="342991" y="1243872"/>
            <a:ext cx="44905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Asian, Asian British or Asian Welsh make up the largest non-white ethnic group in North Yorkshire (1.4% of the population – around 8,300 people).</a:t>
            </a:r>
          </a:p>
        </p:txBody>
      </p:sp>
    </p:spTree>
    <p:extLst>
      <p:ext uri="{BB962C8B-B14F-4D97-AF65-F5344CB8AC3E}">
        <p14:creationId xmlns:p14="http://schemas.microsoft.com/office/powerpoint/2010/main" val="684524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kern="1200" cap="none" spc="0" normalizeH="0" baseline="0" noProof="0" dirty="0" smtClean="0">
            <a:ln>
              <a:noFill/>
            </a:ln>
            <a:solidFill>
              <a:srgbClr val="00437B"/>
            </a:solidFill>
            <a:effectLst/>
            <a:uLnTx/>
            <a:uFillTx/>
            <a:latin typeface="Arial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NYCC master widescreen" id="{64BCA786-17F0-4E66-AA63-7D382B1DD9CF}" vid="{FBC27E81-2CE1-4DAC-84E9-1777925A2132}"/>
    </a:ext>
  </a:extLst>
</a:theme>
</file>

<file path=ppt/theme/theme2.xml><?xml version="1.0" encoding="utf-8"?>
<a:theme xmlns:a="http://schemas.openxmlformats.org/drawingml/2006/main" name="1_Office Theme">
  <a:themeElements>
    <a:clrScheme name="NY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89"/>
      </a:accent1>
      <a:accent2>
        <a:srgbClr val="347121"/>
      </a:accent2>
      <a:accent3>
        <a:srgbClr val="866243"/>
      </a:accent3>
      <a:accent4>
        <a:srgbClr val="942A86"/>
      </a:accent4>
      <a:accent5>
        <a:srgbClr val="FAC52D"/>
      </a:accent5>
      <a:accent6>
        <a:srgbClr val="70AD47"/>
      </a:accent6>
      <a:hlink>
        <a:srgbClr val="005489"/>
      </a:hlink>
      <a:folHlink>
        <a:srgbClr val="0054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2FA3FCD-552C-4F27-829C-DBF41956352D}" vid="{2D144300-33A9-4C0D-9FEE-8483C12825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DB6F16E701347AD9433DB53CD05BE" ma:contentTypeVersion="10" ma:contentTypeDescription="Create a new document." ma:contentTypeScope="" ma:versionID="27c2adfd85ba044afc18ea1657f7bb14">
  <xsd:schema xmlns:xsd="http://www.w3.org/2001/XMLSchema" xmlns:xs="http://www.w3.org/2001/XMLSchema" xmlns:p="http://schemas.microsoft.com/office/2006/metadata/properties" xmlns:ns2="8671cdd1-6a96-4f02-a377-dca6ce74bdaf" xmlns:ns3="f6a22bf9-1c99-49e4-b921-96f421e90fac" targetNamespace="http://schemas.microsoft.com/office/2006/metadata/properties" ma:root="true" ma:fieldsID="86bcb19598b1d90df334ad29041057e9" ns2:_="" ns3:_="">
    <xsd:import namespace="8671cdd1-6a96-4f02-a377-dca6ce74bdaf"/>
    <xsd:import namespace="f6a22bf9-1c99-49e4-b921-96f421e90f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1cdd1-6a96-4f02-a377-dca6ce74bd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22bf9-1c99-49e4-b921-96f421e90f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a22bf9-1c99-49e4-b921-96f421e90fac">
      <UserInfo>
        <DisplayName>Caroline O'Neill</DisplayName>
        <AccountId>58</AccountId>
        <AccountType/>
      </UserInfo>
      <UserInfo>
        <DisplayName>Jo Fox</DisplayName>
        <AccountId>76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68305BF-E3AB-4AD3-924E-E57172733D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BE2B93-23B8-43BD-BBE9-E4EF600AB79B}"/>
</file>

<file path=customXml/itemProps3.xml><?xml version="1.0" encoding="utf-8"?>
<ds:datastoreItem xmlns:ds="http://schemas.openxmlformats.org/officeDocument/2006/customXml" ds:itemID="{40099156-C2CB-4D11-A2E9-BDDA75EAE300}">
  <ds:schemaRefs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3228960-8dda-4990-96fa-d0546ee09822"/>
    <ds:schemaRef ds:uri="http://schemas.microsoft.com/office/2006/documentManagement/types"/>
    <ds:schemaRef ds:uri="0e4b26a6-8020-47a3-b06c-c8b55cbcf37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NYCC master</Template>
  <TotalTime>13155</TotalTime>
  <Words>1366</Words>
  <Application>Microsoft Office PowerPoint</Application>
  <PresentationFormat>On-screen Show (4:3)</PresentationFormat>
  <Paragraphs>88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open sans</vt:lpstr>
      <vt:lpstr>opensans</vt:lpstr>
      <vt:lpstr>Wingdings</vt:lpstr>
      <vt:lpstr>Office Theme</vt:lpstr>
      <vt:lpstr>1_Office Theme</vt:lpstr>
      <vt:lpstr>EDI data and protected characteristics</vt:lpstr>
      <vt:lpstr>Age</vt:lpstr>
      <vt:lpstr>Age and sex</vt:lpstr>
      <vt:lpstr>Disability</vt:lpstr>
      <vt:lpstr>Marriage and civil partnership</vt:lpstr>
      <vt:lpstr>Pregnancy and maternity</vt:lpstr>
      <vt:lpstr>Religion and belief</vt:lpstr>
      <vt:lpstr>Country of birth</vt:lpstr>
      <vt:lpstr>Ethnic group</vt:lpstr>
      <vt:lpstr>Gypsy or Irish Traveller</vt:lpstr>
      <vt:lpstr>Roma population</vt:lpstr>
      <vt:lpstr>Sexual orientation</vt:lpstr>
      <vt:lpstr>Sexual orientation</vt:lpstr>
      <vt:lpstr>Gender identity</vt:lpstr>
      <vt:lpstr>PowerPoint Presentation</vt:lpstr>
      <vt:lpstr>Provision of unpaid care by sexual orientation</vt:lpstr>
      <vt:lpstr>Provision of unpaid care by gender identity</vt:lpstr>
      <vt:lpstr>Provision of unpaid care by ethnic group</vt:lpstr>
      <vt:lpstr>PowerPoint Presentation</vt:lpstr>
    </vt:vector>
  </TitlesOfParts>
  <Company>NYCC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Bainbridge</dc:creator>
  <cp:lastModifiedBy>Shanna Carrell</cp:lastModifiedBy>
  <cp:revision>488</cp:revision>
  <dcterms:created xsi:type="dcterms:W3CDTF">2019-09-09T09:47:27Z</dcterms:created>
  <dcterms:modified xsi:type="dcterms:W3CDTF">2024-04-16T11:41:07Z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0x01010054EDB6F16E701347AD9433DB53CD05BE</vt:lpwstr>
  </property>
  <property fmtid="{D5CDD505-2E9C-101B-9397-08002B2CF9AE}" pid="3" name="MediaServiceImageTags">
    <vt:lpwstr/>
  </property>
  <property fmtid="{D5CDD505-2E9C-101B-9397-08002B2CF9AE}" pid="4" name="MSIP_Label_13f27b87-3675-4fb5-85ad-fce3efd3a6b0_Enabled">
    <vt:lpwstr>true</vt:lpwstr>
  </property>
  <property fmtid="{D5CDD505-2E9C-101B-9397-08002B2CF9AE}" pid="5" name="MSIP_Label_13f27b87-3675-4fb5-85ad-fce3efd3a6b0_SetDate">
    <vt:lpwstr>2023-01-10T10:51:05Z</vt:lpwstr>
  </property>
  <property fmtid="{D5CDD505-2E9C-101B-9397-08002B2CF9AE}" pid="6" name="MSIP_Label_13f27b87-3675-4fb5-85ad-fce3efd3a6b0_Method">
    <vt:lpwstr>Standard</vt:lpwstr>
  </property>
  <property fmtid="{D5CDD505-2E9C-101B-9397-08002B2CF9AE}" pid="7" name="MSIP_Label_13f27b87-3675-4fb5-85ad-fce3efd3a6b0_Name">
    <vt:lpwstr>OFFICIAL - SENSITIVE</vt:lpwstr>
  </property>
  <property fmtid="{D5CDD505-2E9C-101B-9397-08002B2CF9AE}" pid="8" name="MSIP_Label_13f27b87-3675-4fb5-85ad-fce3efd3a6b0_SiteId">
    <vt:lpwstr>ad3d9c73-9830-44a1-b487-e1055441c70e</vt:lpwstr>
  </property>
  <property fmtid="{D5CDD505-2E9C-101B-9397-08002B2CF9AE}" pid="9" name="MSIP_Label_13f27b87-3675-4fb5-85ad-fce3efd3a6b0_ActionId">
    <vt:lpwstr>e667e6d9-34f3-4aa2-9502-0000f58a34aa</vt:lpwstr>
  </property>
  <property fmtid="{D5CDD505-2E9C-101B-9397-08002B2CF9AE}" pid="10" name="MSIP_Label_13f27b87-3675-4fb5-85ad-fce3efd3a6b0_ContentBits">
    <vt:lpwstr>2</vt:lpwstr>
  </property>
  <property fmtid="{D5CDD505-2E9C-101B-9397-08002B2CF9AE}" pid="11" name="Order">
    <vt:r8>100</vt:r8>
  </property>
</Properties>
</file>